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charts/chart1.xml" ContentType="application/vnd.openxmlformats-officedocument.drawingml.chart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charts/chart2.xml" ContentType="application/vnd.openxmlformats-officedocument.drawingml.chart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charts/chart3.xml" ContentType="application/vnd.openxmlformats-officedocument.drawingml.chart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notesMasterIdLst>
    <p:notesMasterId r:id="rId17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notesMaster" Target="notesMasters/notesMaster1.xml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20" Type="http://schemas.openxmlformats.org/officeDocument/2006/relationships/theme" Target="theme/theme1.xml"/><Relationship Id="rId21" Type="http://schemas.openxmlformats.org/officeDocument/2006/relationships/tableStyles" Target="tableStyles.xml"/></Relationships>
</file>

<file path=ppt/charts/_rels/chart1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Completion rate</c:v>
                </c:pt>
              </c:strCache>
            </c:strRef>
          </c:tx>
          <c:spPr>
            <a:solidFill>
              <a:srgbClr val="16345F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900" u="none">
                    <a:solidFill>
                      <a:srgbClr val="24364D"/>
                    </a:solidFill>
                    <a:latin typeface="Arial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dPt>
            <c:idx val="0"/>
            <c:invertIfNegative val="0"/>
            <c:bubble3D val="0"/>
            <c:spPr>
              <a:solidFill>
                <a:srgbClr val="16345F"/>
              </a:solidFill>
              <a:effectLst/>
            </c:spPr>
          </c:dPt>
          <c:dPt>
            <c:idx val="1"/>
            <c:invertIfNegative val="0"/>
            <c:bubble3D val="0"/>
            <c:spPr>
              <a:solidFill>
                <a:srgbClr val="56E0FF"/>
              </a:solidFill>
              <a:effectLst/>
            </c:spPr>
          </c:dPt>
          <c:dPt>
            <c:idx val="2"/>
            <c:invertIfNegative val="0"/>
            <c:bubble3D val="0"/>
            <c:spPr>
              <a:solidFill>
                <a:srgbClr val="F5B84B"/>
              </a:solidFill>
              <a:effectLst/>
            </c:spPr>
          </c:dPt>
          <c:dPt>
            <c:idx val="3"/>
            <c:invertIfNegative val="0"/>
            <c:bubble3D val="0"/>
            <c:spPr>
              <a:solidFill>
                <a:srgbClr val="52C7A5"/>
              </a:solidFill>
              <a:effectLst/>
            </c:spPr>
          </c:dPt>
          <c:dPt>
            <c:idx val="4"/>
            <c:invertIfNegative val="0"/>
            <c:bubble3D val="0"/>
            <c:spPr>
              <a:solidFill>
                <a:srgbClr val="DCE7F5"/>
              </a:solidFill>
              <a:effectLst/>
            </c:spPr>
          </c:dPt>
          <c:dPt>
            <c:idx val="5"/>
            <c:invertIfNegative val="0"/>
            <c:bubble3D val="0"/>
            <c:spPr>
              <a:solidFill>
                <a:srgbClr val="FF6B6B"/>
              </a:solidFill>
              <a:effectLst/>
            </c:spPr>
          </c:dPt>
          <c:cat>
            <c:multiLvlStrRef>
              <c:f>Sheet1!$A$2:$A$7</c:f>
              <c:multiLvlStrCache>
                <c:ptCount val="6"/>
                <c:lvl>
                  <c:pt idx="0">
                    <c:v>Website</c:v>
                  </c:pt>
                  <c:pt idx="1">
                    <c:v>Dashboard</c:v>
                  </c:pt>
                  <c:pt idx="2">
                    <c:v>Data story</c:v>
                  </c:pt>
                  <c:pt idx="3">
                    <c:v>PowerPoint</c:v>
                  </c:pt>
                  <c:pt idx="4">
                    <c:v>Maproom</c:v>
                  </c:pt>
                  <c:pt idx="5">
                    <c:v>Physics sandbox</c:v>
                  </c:pt>
                </c:lvl>
              </c:multiLvlStrCache>
            </c:multiLvl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97</c:v>
                </c:pt>
                <c:pt idx="1">
                  <c:v>91</c:v>
                </c:pt>
                <c:pt idx="2">
                  <c:v>88</c:v>
                </c:pt>
                <c:pt idx="3">
                  <c:v>86</c:v>
                </c:pt>
                <c:pt idx="4">
                  <c:v>84</c:v>
                </c:pt>
                <c:pt idx="5">
                  <c:v>79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900" u="none">
                  <a:solidFill>
                    <a:srgbClr val="24364D"/>
                  </a:solidFill>
                  <a:latin typeface="Arial"/>
                </a:defRPr>
              </a:pPr>
            </a:p>
          </c:txPr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000" b="0" i="0" u="none" strike="noStrike">
                <a:solidFill>
                  <a:srgbClr val="24364D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  <c:max val="100"/>
          <c:min val="0"/>
        </c:scaling>
        <c:delete val="0"/>
        <c:axPos val="l"/>
        <c:majorGridlines>
          <c:spPr>
            <a:ln w="12700" cap="flat">
              <a:solidFill>
                <a:srgbClr val="C5D4E8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7B8CA5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  <c:majorUnit val="20"/>
      </c:valAx>
      <c:spPr>
        <a:noFill/>
        <a:ln w="12700" cap="flat">
          <a:solidFill>
            <a:srgbClr val="C5D4E8"/>
          </a:solidFill>
        </a:ln>
        <a:effectLst/>
      </c:spPr>
    </c:plotArea>
    <c:plotVisOnly val="1"/>
    <c:dispBlanksAs val="span"/>
  </c:chart>
  <c:spPr>
    <a:noFill/>
    <a:ln>
      <a:noFill/>
    </a:ln>
    <a:effectLst/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Evidence</c:v>
                </c:pt>
              </c:strCache>
            </c:strRef>
          </c:tx>
          <c:spPr>
            <a:solidFill>
              <a:schemeClr val="accent1"/>
            </a:solidFill>
            <a:ln w="9525" cap="flat">
              <a:solidFill>
                <a:srgbClr val="F9F9F9"/>
              </a:solidFill>
              <a:prstDash val="solid"/>
              <a:round/>
            </a:ln>
            <a:effectLst/>
          </c:spPr>
          <c:dPt>
            <c:idx val="0"/>
            <c:bubble3D val="0"/>
            <c:spPr>
              <a:solidFill>
                <a:srgbClr val="16345F"/>
              </a:solidFill>
              <a:effectLst/>
            </c:spPr>
          </c:dPt>
          <c:dPt>
            <c:idx val="1"/>
            <c:bubble3D val="0"/>
            <c:spPr>
              <a:solidFill>
                <a:srgbClr val="56E0FF"/>
              </a:solidFill>
              <a:effectLst/>
            </c:spPr>
          </c:dPt>
          <c:dPt>
            <c:idx val="2"/>
            <c:bubble3D val="0"/>
            <c:spPr>
              <a:solidFill>
                <a:srgbClr val="F5B84B"/>
              </a:solidFill>
              <a:effectLst/>
            </c:spPr>
          </c:dPt>
          <c:dPt>
            <c:idx val="3"/>
            <c:bubble3D val="0"/>
            <c:spPr>
              <a:solidFill>
                <a:srgbClr val="52C7A5"/>
              </a:solidFill>
              <a:effectLst/>
            </c:spPr>
          </c:dPt>
          <c:dPt>
            <c:idx val="4"/>
            <c:bubble3D val="0"/>
            <c:spPr>
              <a:solidFill>
                <a:srgbClr val="FF6B6B"/>
              </a:solidFill>
              <a:effectLst/>
            </c:spPr>
          </c:dPt>
          <c:dLbls>
            <c:dLbl>
              <c:idx val="0"/>
              <c:numFmt formatCode="0%" sourceLinked="0"/>
              <c:spPr/>
              <c:txPr>
                <a:bodyPr/>
                <a:lstStyle/>
                <a:p>
                  <a:pPr>
                    <a:defRPr sz="850" b="0" i="0" u="none" strike="noStrike">
                      <a:solidFill>
                        <a:srgbClr val="24364D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1"/>
              <c:numFmt formatCode="0%" sourceLinked="0"/>
              <c:spPr/>
              <c:txPr>
                <a:bodyPr/>
                <a:lstStyle/>
                <a:p>
                  <a:pPr>
                    <a:defRPr sz="850" b="0" i="0" u="none" strike="noStrike">
                      <a:solidFill>
                        <a:srgbClr val="24364D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2"/>
              <c:numFmt formatCode="0%" sourceLinked="0"/>
              <c:spPr/>
              <c:txPr>
                <a:bodyPr/>
                <a:lstStyle/>
                <a:p>
                  <a:pPr>
                    <a:defRPr sz="850" b="0" i="0" u="none" strike="noStrike">
                      <a:solidFill>
                        <a:srgbClr val="24364D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3"/>
              <c:numFmt formatCode="0%" sourceLinked="0"/>
              <c:spPr/>
              <c:txPr>
                <a:bodyPr/>
                <a:lstStyle/>
                <a:p>
                  <a:pPr>
                    <a:defRPr sz="850" b="0" i="0" u="none" strike="noStrike">
                      <a:solidFill>
                        <a:srgbClr val="24364D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4"/>
              <c:numFmt formatCode="0%" sourceLinked="0"/>
              <c:spPr/>
              <c:txPr>
                <a:bodyPr/>
                <a:lstStyle/>
                <a:p>
                  <a:pPr>
                    <a:defRPr sz="850" b="0" i="0" u="none" strike="noStrike">
                      <a:solidFill>
                        <a:srgbClr val="24364D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</c:dLbl>
            <c:numFmt formatCode="0%" sourceLinked="0"/>
            <c:txPr>
              <a:bodyPr/>
              <a:lstStyle/>
              <a:p>
                <a:pPr>
                  <a:defRPr sz="1800" b="0" i="0" u="none" strike="noStrik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0"/>
          </c:dLbls>
          <c:cat>
            <c:strRef>
              <c:f>Sheet1!$A$2:$A$6</c:f>
              <c:strCache>
                <c:ptCount val="5"/>
                <c:pt idx="0">
                  <c:v>Functional correctness</c:v>
                </c:pt>
                <c:pt idx="1">
                  <c:v>Visual judgement</c:v>
                </c:pt>
                <c:pt idx="2">
                  <c:v>Instruction fidelity</c:v>
                </c:pt>
                <c:pt idx="3">
                  <c:v>Recovery behaviour</c:v>
                </c:pt>
                <c:pt idx="4">
                  <c:v>Documentation hygiene</c:v>
                </c:pt>
              </c:strCache>
            </c:strRef>
          </c:cat>
          <c:val>
            <c:numRef>
              <c:f>Sheet1!$B$2:$B$6</c:f>
              <c:numCache>
                <c:ptCount val="5"/>
                <c:pt idx="0">
                  <c:v>31</c:v>
                </c:pt>
                <c:pt idx="1">
                  <c:v>24</c:v>
                </c:pt>
                <c:pt idx="2">
                  <c:v>18</c:v>
                </c:pt>
                <c:pt idx="3">
                  <c:v>15</c:v>
                </c:pt>
                <c:pt idx="4">
                  <c:v>12</c:v>
                </c:pt>
              </c:numCache>
            </c:numRef>
          </c:val>
        </c:ser>
        <c:firstSliceAng val="0"/>
        <c:holeSize val="62"/>
      </c:doughnutChart>
      <c:spPr>
        <a:noFill/>
        <a:ln w="6350" cap="flat">
          <a:solidFill>
            <a:srgbClr val="F5F8FC"/>
          </a:solidFill>
        </a:ln>
        <a:effectLst/>
      </c:spPr>
    </c:plotArea>
    <c:legend>
      <c:legendPos val="b"/>
      <c:overlay val="0"/>
      <c:txPr>
        <a:bodyPr/>
        <a:lstStyle/>
        <a:p>
          <a:pPr>
            <a:defRPr sz="900">
              <a:solidFill>
                <a:srgbClr val="24364D"/>
              </a:solidFill>
              <a:latin typeface="Arial"/>
              <a:cs typeface="Arial"/>
            </a:defRPr>
          </a:pPr>
          <a:endParaRPr lang="en-US"/>
        </a:p>
      </c:txPr>
    </c:legend>
    <c:plotVisOnly val="1"/>
    <c:dispBlanksAs val="span"/>
  </c:chart>
  <c:spPr>
    <a:noFill/>
    <a:ln>
      <a:noFill/>
    </a:ln>
    <a:effectLst/>
  </c:sp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lineChart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Prompt adherence</c:v>
                </c:pt>
              </c:strCache>
            </c:strRef>
          </c:tx>
          <c:spPr>
            <a:solidFill>
              <a:srgbClr val="56E0FF"/>
            </a:solidFill>
            <a:ln w="31750" cap="flat">
              <a:solidFill>
                <a:srgbClr val="56E0FF"/>
              </a:solidFill>
              <a:prstDash val="solid"/>
              <a:round/>
            </a:ln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marker>
            <c:symbol val="circle"/>
            <c:size val="7"/>
            <c:spPr>
              <a:solidFill>
                <a:srgbClr val="56E0FF"/>
              </a:solidFill>
              <a:ln w="12700" cap="flat">
                <a:solidFill>
                  <a:srgbClr val="FFFFFF"/>
                </a:solidFill>
                <a:prstDash val="solid"/>
                <a:round/>
              </a:ln>
              <a:effectLst/>
            </c:spPr>
          </c:marker>
          <c:cat>
            <c:multiLvlStrRef>
              <c:f>Sheet1!$A$2:$A$6</c:f>
              <c:multiLvlStrCache>
                <c:ptCount val="5"/>
                <c:lvl>
                  <c:pt idx="0">
                    <c:v>Q2 2025</c:v>
                  </c:pt>
                  <c:pt idx="1">
                    <c:v>Q3 2025</c:v>
                  </c:pt>
                  <c:pt idx="2">
                    <c:v>Q4 2025</c:v>
                  </c:pt>
                  <c:pt idx="3">
                    <c:v>Q1 2026</c:v>
                  </c:pt>
                  <c:pt idx="4">
                    <c:v>Q2 2026</c:v>
                  </c:pt>
                </c:lvl>
              </c:multiLvlStrCache>
            </c:multiLvl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71</c:v>
                </c:pt>
                <c:pt idx="1">
                  <c:v>75</c:v>
                </c:pt>
                <c:pt idx="2">
                  <c:v>80</c:v>
                </c:pt>
                <c:pt idx="3">
                  <c:v>84</c:v>
                </c:pt>
                <c:pt idx="4">
                  <c:v>88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Artifact completeness</c:v>
                </c:pt>
              </c:strCache>
            </c:strRef>
          </c:tx>
          <c:spPr>
            <a:solidFill>
              <a:srgbClr val="16345F"/>
            </a:solidFill>
            <a:ln w="31750" cap="flat">
              <a:solidFill>
                <a:srgbClr val="16345F"/>
              </a:solidFill>
              <a:prstDash val="solid"/>
              <a:round/>
            </a:ln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marker>
            <c:symbol val="circle"/>
            <c:size val="7"/>
            <c:spPr>
              <a:solidFill>
                <a:srgbClr val="16345F"/>
              </a:solidFill>
              <a:ln w="12700" cap="flat">
                <a:solidFill>
                  <a:srgbClr val="FFFFFF"/>
                </a:solidFill>
                <a:prstDash val="solid"/>
                <a:round/>
              </a:ln>
              <a:effectLst/>
            </c:spPr>
          </c:marker>
          <c:cat>
            <c:multiLvlStrRef>
              <c:f>Sheet1!$A$2:$A$6</c:f>
              <c:multiLvlStrCache>
                <c:ptCount val="5"/>
                <c:lvl>
                  <c:pt idx="0">
                    <c:v>Q2 2025</c:v>
                  </c:pt>
                  <c:pt idx="1">
                    <c:v>Q3 2025</c:v>
                  </c:pt>
                  <c:pt idx="2">
                    <c:v>Q4 2025</c:v>
                  </c:pt>
                  <c:pt idx="3">
                    <c:v>Q1 2026</c:v>
                  </c:pt>
                  <c:pt idx="4">
                    <c:v>Q2 2026</c:v>
                  </c:pt>
                </c:lvl>
              </c:multiLvlStrCache>
            </c:multiLvlStrRef>
          </c:cat>
          <c:val>
            <c:numRef>
              <c:f>Sheet1!$C$2:$C$6</c:f>
              <c:numCache>
                <c:formatCode>General</c:formatCode>
                <c:ptCount val="5"/>
                <c:pt idx="0">
                  <c:v>64</c:v>
                </c:pt>
                <c:pt idx="1">
                  <c:v>68</c:v>
                </c:pt>
                <c:pt idx="2">
                  <c:v>74</c:v>
                </c:pt>
                <c:pt idx="3">
                  <c:v>79</c:v>
                </c:pt>
                <c:pt idx="4">
                  <c:v>83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Presentation polish</c:v>
                </c:pt>
              </c:strCache>
            </c:strRef>
          </c:tx>
          <c:spPr>
            <a:solidFill>
              <a:srgbClr val="F5B84B"/>
            </a:solidFill>
            <a:ln w="31750" cap="flat">
              <a:solidFill>
                <a:srgbClr val="F5B84B"/>
              </a:solidFill>
              <a:prstDash val="solid"/>
              <a:round/>
            </a:ln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marker>
            <c:symbol val="circle"/>
            <c:size val="7"/>
            <c:spPr>
              <a:solidFill>
                <a:srgbClr val="F5B84B"/>
              </a:solidFill>
              <a:ln w="12700" cap="flat">
                <a:solidFill>
                  <a:srgbClr val="FFFFFF"/>
                </a:solidFill>
                <a:prstDash val="solid"/>
                <a:round/>
              </a:ln>
              <a:effectLst/>
            </c:spPr>
          </c:marker>
          <c:cat>
            <c:multiLvlStrRef>
              <c:f>Sheet1!$A$2:$A$6</c:f>
              <c:multiLvlStrCache>
                <c:ptCount val="5"/>
                <c:lvl>
                  <c:pt idx="0">
                    <c:v>Q2 2025</c:v>
                  </c:pt>
                  <c:pt idx="1">
                    <c:v>Q3 2025</c:v>
                  </c:pt>
                  <c:pt idx="2">
                    <c:v>Q4 2025</c:v>
                  </c:pt>
                  <c:pt idx="3">
                    <c:v>Q1 2026</c:v>
                  </c:pt>
                  <c:pt idx="4">
                    <c:v>Q2 2026</c:v>
                  </c:pt>
                </c:lvl>
              </c:multiLvlStrCache>
            </c:multiLvlStrRef>
          </c:cat>
          <c:val>
            <c:numRef>
              <c:f>Sheet1!$D$2:$D$6</c:f>
              <c:numCache>
                <c:formatCode>General</c:formatCode>
                <c:ptCount val="5"/>
                <c:pt idx="0">
                  <c:v>58</c:v>
                </c:pt>
                <c:pt idx="1">
                  <c:v>62</c:v>
                </c:pt>
                <c:pt idx="2">
                  <c:v>69</c:v>
                </c:pt>
                <c:pt idx="3">
                  <c:v>76</c:v>
                </c:pt>
                <c:pt idx="4">
                  <c:v>82</c:v>
                </c:pt>
              </c:numCache>
            </c:numRef>
          </c:val>
          <c:smooth val="0"/>
        </c:ser>
        <c:dLbls>
          <c:numFmt formatCode="#,##0" sourceLinked="0"/>
          <c:txPr>
            <a:bodyPr/>
            <a:lstStyle/>
            <a:p>
              <a:pPr>
                <a:defRPr b="0" i="0" strike="noStrike" sz="1200" u="none">
                  <a:solidFill>
                    <a:srgbClr val="000000"/>
                  </a:solidFill>
                  <a:latin typeface="Arial"/>
                </a:defRPr>
              </a:pPr>
            </a:p>
          </c:txPr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marker val="1"/>
        <c:axId val="2094734554"/>
        <c:axId val="2094734552"/>
        <c:axId val="2094734556"/>
      </c:line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50" b="0" i="0" u="none" strike="noStrike">
                <a:solidFill>
                  <a:srgbClr val="24364D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  <c:max val="95"/>
          <c:min val="50"/>
        </c:scaling>
        <c:delete val="0"/>
        <c:axPos val="l"/>
        <c:majorGridlines>
          <c:spPr>
            <a:ln w="12700" cap="flat">
              <a:solidFill>
                <a:srgbClr val="C5D4E8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7B8CA5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  <c:majorUnit val="5"/>
      </c:valAx>
      <c:spPr>
        <a:noFill/>
        <a:ln w="12700" cap="flat">
          <a:solidFill>
            <a:srgbClr val="C5D4E8"/>
          </a:solidFill>
        </a:ln>
        <a:effectLst/>
      </c:spPr>
    </c:plotArea>
    <c:legend>
      <c:legendPos val="b"/>
      <c:overlay val="0"/>
      <c:txPr>
        <a:bodyPr/>
        <a:lstStyle/>
        <a:p>
          <a:pPr>
            <a:defRPr sz="900">
              <a:solidFill>
                <a:srgbClr val="24364D"/>
              </a:solidFill>
              <a:latin typeface="Arial"/>
              <a:cs typeface="Arial"/>
            </a:defRPr>
          </a:pPr>
          <a:endParaRPr lang="en-US"/>
        </a:p>
      </c:txPr>
    </c:legend>
    <c:plotVisOnly val="1"/>
    <c:dispBlanksAs val="span"/>
  </c:chart>
  <c:spPr>
    <a:noFill/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- Open by framing this as a benchmark design deck, not a product pitch or leaderboard recap.
- Source cue: Illustrative benchmark sample prepared for Crest Alpha Origin, built to show route design rather than claim real model scores.
- Transition: Move from the title into the five questions the catalog needs to answer.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- Use this as the human-readable example: one sprint immediately shows both strengths and the kinds of failures worth investigating.
- Source cue: The counts and capability characterisation are illustrative and intentionally not presented as audited model performance.
- Transition: Move from the sprint snapshot to the governance risks of running a catalog like this without discipline.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- Explain that richer route evidence also raises benchmark governance stakes because attribution and route balance can drift.
- Source cue: Risk placement is an illustrative governance view for a one-shot route catalog, not a formal risk register.
- Transition: Having named the risks, pivot into the design opportunities that make the catalog stronger.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- Present these as benchmark product decisions: the catalog improves when its evidence handling becomes more intentional.
- Source cue: These opportunity areas are illustrative design recommendations derived from the route-based benchmark framing in this deck.
- Transition: Close the forward-looking argument with a simple projection of how route count and automated checks could scale together.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- Frame the projection as a benchmark roadmap: route breadth and automated checking should scale together, not independently.
- Source cue: The 2026 to 2028 projection values are illustrative planning figures for the Crest Alpha Origin catalog.
- Transition: End with the operational lessons the audience should remember after this benchmark design tour.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- Land the deck with operational lessons, not slogans: route context, failure legibility, presentation quality, and catalog product thinking.
- Source cue: These takeaways summarise the illustrative benchmark design argument developed across the prior slides.
- Transition: Close with an invitation for critique and replay ideas rather than pretending the benchmark is finished.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- Close by inviting critique of the route design itself, because benchmark quality improves when the benchmark is inspectable too.
- Source cue: Closing message reflects the same illustrative benchmark framing used throughout the Crest Alpha Origin deck.
- Transition: End here and open the discussion on route mix, replay policy, and validation depth.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- Use the agenda to make clear that the deck is about benchmark architecture, not just benchmark outputs.
- Source cue: The sections and stack are illustrative abstractions of a one-shot route catalog for Crest Alpha Origin.
- Transition: Start with the core argument that benchmarks need inspectable artefacts, not only clean final answers.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- Make the practical point: artefacts expose hidden decisions that text-only evals flatten away.
- Source cue: The route and artefact counts are illustrative catalog design assumptions for Crest Alpha Origin.
- Transition: Quantify that claim next by showing how many observable signals a single run can create.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- Treat the 68 signals as a benchmark design claim: one route creates a layered trail of evidence that a score alone cannot capture.
- Source cue: Signal count is illustrative and grouped across planning, execution, presentation, and recovery surfaces.
- Transition: Break that signal apart by showing which routes are easier to complete on the first pass and which are harsher tests.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- Read the bar chart as route difficulty diversity: the point is to stress different capabilities, not to maximise average completion.
- Source cue: Completion rates are realistic but illustrative values for a benchmark catalog sample, not measured production scores.
- Transition: Next show the composition of the evidence itself so the audience sees what the catalog is really measuring.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- Use the doughnut to argue that observable quality is broader than pass or fail correctness.
- Source cue: Evidence mix is an illustrative decomposition of the 68-signal catalog model for Crest Alpha Origin.
- Transition: Step back and show how the field arrived here through successive generations of benchmark design.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- Walk the audience from prompt scoring to route-weighted replay scoring so the benchmark feels like an evolving system.
- Source cue: Timeline milestones are illustrative but grounded in common shifts from answer judging to artefact judging.
- Transition: Now compare route catalogs directly with the other evaluation formats teams often rely on.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- This table is the decision slide: explain why one-shot routes are the benchmark format with the best signal balance.
- Source cue: Comparative ratings are illustrative editorial judgements designed to frame benchmark tradeoffs for Crest Alpha Origin.
- Transition: After the format comparison, show how route-driven benchmark design is improving the quality of visible output over time.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- Use the line chart to show that route design changes what the benchmark can observe and therefore what models optimise for.
- Source cue: Trend lines are illustrative benchmark-wave scores built to show directional signal lift, not historical telemetry.
- Transition: Make it concrete next with an illustrative Crest Alpha Origin sprint snapshot.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1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2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3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7111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7111F"/>
          </a:solidFill>
          <a:ln w="12700">
            <a:solidFill>
              <a:srgbClr val="07111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56E0FF">
              <a:alpha val="80000"/>
            </a:srgbClr>
          </a:solidFill>
          <a:ln w="12700">
            <a:solidFill>
              <a:srgbClr val="56E0FF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6565392"/>
            <a:ext cx="12191695" cy="164592"/>
          </a:xfrm>
          <a:prstGeom prst="rect">
            <a:avLst/>
          </a:prstGeom>
          <a:solidFill>
            <a:srgbClr val="F5B84B"/>
          </a:solidFill>
          <a:ln w="12700">
            <a:solidFill>
              <a:srgbClr val="F5B84B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640080" y="640080"/>
            <a:ext cx="82296" cy="1554480"/>
          </a:xfrm>
          <a:prstGeom prst="rect">
            <a:avLst/>
          </a:prstGeom>
          <a:solidFill>
            <a:srgbClr val="56E0FF"/>
          </a:solidFill>
          <a:ln w="12700">
            <a:solidFill>
              <a:srgbClr val="56E0FF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41248" y="713232"/>
            <a:ext cx="29260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56E0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CREST ALPHA ORIGIN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841248" y="1078992"/>
            <a:ext cx="676656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Benchmarking the Builders</a:t>
            </a:r>
            <a:endParaRPr lang="en-US" sz="2800" dirty="0"/>
          </a:p>
        </p:txBody>
      </p:sp>
      <p:sp>
        <p:nvSpPr>
          <p:cNvPr id="8" name="Text 6"/>
          <p:cNvSpPr/>
          <p:nvPr/>
        </p:nvSpPr>
        <p:spPr>
          <a:xfrm>
            <a:off x="841248" y="2212848"/>
            <a:ext cx="621792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B9C8D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 one-shot routes reveal about model capability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841248" y="2651760"/>
            <a:ext cx="62179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F5B84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Crest Alpha Origin | Illustrative benchmark design deck | 23 April 2026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7818120" y="1005840"/>
            <a:ext cx="1143000" cy="1143000"/>
          </a:xfrm>
          <a:prstGeom prst="roundRect">
            <a:avLst>
              <a:gd name="adj" fmla="val 9600"/>
            </a:avLst>
          </a:prstGeom>
          <a:solidFill>
            <a:srgbClr val="16345F"/>
          </a:solidFill>
          <a:ln w="15875">
            <a:solidFill>
              <a:srgbClr val="56E0FF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7818120" y="1005840"/>
            <a:ext cx="1143000" cy="73152"/>
          </a:xfrm>
          <a:prstGeom prst="rect">
            <a:avLst/>
          </a:prstGeom>
          <a:solidFill>
            <a:srgbClr val="56E0FF"/>
          </a:solidFill>
          <a:ln w="12700">
            <a:solidFill>
              <a:srgbClr val="56E0FF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7982712" y="1207008"/>
            <a:ext cx="813816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300" dirty="0"/>
          </a:p>
        </p:txBody>
      </p:sp>
      <p:sp>
        <p:nvSpPr>
          <p:cNvPr id="13" name="Text 11"/>
          <p:cNvSpPr/>
          <p:nvPr/>
        </p:nvSpPr>
        <p:spPr>
          <a:xfrm>
            <a:off x="7982712" y="1719072"/>
            <a:ext cx="813816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EAF1F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Routes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9098280" y="1005840"/>
            <a:ext cx="1417320" cy="1143000"/>
          </a:xfrm>
          <a:prstGeom prst="roundRect">
            <a:avLst>
              <a:gd name="adj" fmla="val 9600"/>
            </a:avLst>
          </a:prstGeom>
          <a:solidFill>
            <a:srgbClr val="16345F"/>
          </a:solidFill>
          <a:ln w="15875">
            <a:solidFill>
              <a:srgbClr val="F5B84B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9098280" y="1005840"/>
            <a:ext cx="1417320" cy="73152"/>
          </a:xfrm>
          <a:prstGeom prst="rect">
            <a:avLst/>
          </a:prstGeom>
          <a:solidFill>
            <a:srgbClr val="F5B84B"/>
          </a:solidFill>
          <a:ln w="12700">
            <a:solidFill>
              <a:srgbClr val="F5B84B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9262872" y="1207008"/>
            <a:ext cx="1088136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68</a:t>
            </a:r>
            <a:endParaRPr lang="en-US" sz="2300" dirty="0"/>
          </a:p>
        </p:txBody>
      </p:sp>
      <p:sp>
        <p:nvSpPr>
          <p:cNvPr id="17" name="Text 15"/>
          <p:cNvSpPr/>
          <p:nvPr/>
        </p:nvSpPr>
        <p:spPr>
          <a:xfrm>
            <a:off x="9262872" y="1719072"/>
            <a:ext cx="1088136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EAF1F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Signals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10652760" y="1005840"/>
            <a:ext cx="932688" cy="1143000"/>
          </a:xfrm>
          <a:prstGeom prst="roundRect">
            <a:avLst>
              <a:gd name="adj" fmla="val 11765"/>
            </a:avLst>
          </a:prstGeom>
          <a:solidFill>
            <a:srgbClr val="16345F"/>
          </a:solidFill>
          <a:ln w="15875">
            <a:solidFill>
              <a:srgbClr val="52C7A5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10652760" y="1005840"/>
            <a:ext cx="932688" cy="73152"/>
          </a:xfrm>
          <a:prstGeom prst="rect">
            <a:avLst/>
          </a:prstGeom>
          <a:solidFill>
            <a:srgbClr val="52C7A5"/>
          </a:solidFill>
          <a:ln w="12700">
            <a:solidFill>
              <a:srgbClr val="52C7A5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10817352" y="1207008"/>
            <a:ext cx="603504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2300" dirty="0"/>
          </a:p>
        </p:txBody>
      </p:sp>
      <p:sp>
        <p:nvSpPr>
          <p:cNvPr id="21" name="Text 19"/>
          <p:cNvSpPr/>
          <p:nvPr/>
        </p:nvSpPr>
        <p:spPr>
          <a:xfrm>
            <a:off x="10817352" y="1719072"/>
            <a:ext cx="603504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EAF1F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Pass</a:t>
            </a:r>
            <a:endParaRPr lang="en-US" sz="1000" dirty="0"/>
          </a:p>
        </p:txBody>
      </p:sp>
      <p:sp>
        <p:nvSpPr>
          <p:cNvPr id="22" name="Shape 20"/>
          <p:cNvSpPr/>
          <p:nvPr/>
        </p:nvSpPr>
        <p:spPr>
          <a:xfrm>
            <a:off x="7818120" y="2468880"/>
            <a:ext cx="3794760" cy="2560320"/>
          </a:xfrm>
          <a:prstGeom prst="roundRect">
            <a:avLst>
              <a:gd name="adj" fmla="val 5714"/>
            </a:avLst>
          </a:prstGeom>
          <a:solidFill>
            <a:srgbClr val="10223E"/>
          </a:solidFill>
          <a:ln w="15875">
            <a:solidFill>
              <a:srgbClr val="16345F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8074152" y="2743200"/>
            <a:ext cx="32461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One-shot catalogs turn an answer into a trail of inspectable choices.</a:t>
            </a:r>
            <a:endParaRPr lang="en-US" sz="1800" dirty="0"/>
          </a:p>
        </p:txBody>
      </p:sp>
      <p:sp>
        <p:nvSpPr>
          <p:cNvPr id="24" name="Shape 22"/>
          <p:cNvSpPr/>
          <p:nvPr/>
        </p:nvSpPr>
        <p:spPr>
          <a:xfrm>
            <a:off x="8074152" y="3822192"/>
            <a:ext cx="1572768" cy="292608"/>
          </a:xfrm>
          <a:prstGeom prst="roundRect">
            <a:avLst>
              <a:gd name="adj" fmla="val 25000"/>
            </a:avLst>
          </a:prstGeom>
          <a:solidFill>
            <a:srgbClr val="56E0FF"/>
          </a:solidFill>
          <a:ln w="12700">
            <a:solidFill>
              <a:srgbClr val="56E0FF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8165592" y="3877056"/>
            <a:ext cx="1389888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b="1" dirty="0">
                <a:solidFill>
                  <a:srgbClr val="0711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programmatic visuals only</a:t>
            </a:r>
            <a:endParaRPr lang="en-US" sz="850" dirty="0"/>
          </a:p>
        </p:txBody>
      </p:sp>
      <p:sp>
        <p:nvSpPr>
          <p:cNvPr id="26" name="Shape 24"/>
          <p:cNvSpPr/>
          <p:nvPr/>
        </p:nvSpPr>
        <p:spPr>
          <a:xfrm>
            <a:off x="9756648" y="3822192"/>
            <a:ext cx="1572768" cy="292608"/>
          </a:xfrm>
          <a:prstGeom prst="roundRect">
            <a:avLst>
              <a:gd name="adj" fmla="val 25000"/>
            </a:avLst>
          </a:prstGeom>
          <a:solidFill>
            <a:srgbClr val="F5B84B"/>
          </a:solidFill>
          <a:ln w="12700">
            <a:solidFill>
              <a:srgbClr val="F5B84B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9848088" y="3877056"/>
            <a:ext cx="1389888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b="1" dirty="0">
                <a:solidFill>
                  <a:srgbClr val="0711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speaker notes on every slide</a:t>
            </a:r>
            <a:endParaRPr lang="en-US" sz="850" dirty="0"/>
          </a:p>
        </p:txBody>
      </p:sp>
      <p:sp>
        <p:nvSpPr>
          <p:cNvPr id="28" name="Text 26"/>
          <p:cNvSpPr/>
          <p:nvPr/>
        </p:nvSpPr>
        <p:spPr>
          <a:xfrm>
            <a:off x="8074152" y="4334256"/>
            <a:ext cx="30632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C8D5E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Illustrative benchmark sample for https://crest-alpha-origin.pages.dev</a:t>
            </a:r>
            <a:endParaRPr lang="en-US" sz="1000" dirty="0"/>
          </a:p>
        </p:txBody>
      </p:sp>
      <p:sp>
        <p:nvSpPr>
          <p:cNvPr id="29" name="Shape 27"/>
          <p:cNvSpPr/>
          <p:nvPr/>
        </p:nvSpPr>
        <p:spPr>
          <a:xfrm>
            <a:off x="841248" y="5074920"/>
            <a:ext cx="5669280" cy="0"/>
          </a:xfrm>
          <a:prstGeom prst="line">
            <a:avLst/>
          </a:prstGeom>
          <a:noFill/>
          <a:ln w="17780">
            <a:solidFill>
              <a:srgbClr val="16345F"/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1645920" y="5440680"/>
            <a:ext cx="4023360" cy="0"/>
          </a:xfrm>
          <a:prstGeom prst="line">
            <a:avLst/>
          </a:prstGeom>
          <a:noFill/>
          <a:ln w="13970">
            <a:solidFill>
              <a:srgbClr val="16345F"/>
            </a:solidFill>
            <a:prstDash val="dash"/>
          </a:ln>
        </p:spPr>
      </p:sp>
      <p:sp>
        <p:nvSpPr>
          <p:cNvPr id="31" name="Shape 29"/>
          <p:cNvSpPr/>
          <p:nvPr/>
        </p:nvSpPr>
        <p:spPr>
          <a:xfrm>
            <a:off x="5815584" y="4937760"/>
            <a:ext cx="347472" cy="347472"/>
          </a:xfrm>
          <a:prstGeom prst="ellipse">
            <a:avLst/>
          </a:prstGeom>
          <a:solidFill>
            <a:srgbClr val="F5B84B"/>
          </a:solidFill>
          <a:ln w="12700">
            <a:solidFill>
              <a:srgbClr val="F5B84B"/>
            </a:solidFill>
            <a:prstDash val="solid"/>
          </a:ln>
        </p:spPr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5F8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8FC"/>
          </a:solidFill>
          <a:ln w="12700">
            <a:solidFill>
              <a:srgbClr val="F5F8FC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237744"/>
          </a:xfrm>
          <a:prstGeom prst="rect">
            <a:avLst/>
          </a:prstGeom>
          <a:solidFill>
            <a:srgbClr val="16345F"/>
          </a:solidFill>
          <a:ln w="12700">
            <a:solidFill>
              <a:srgbClr val="16345F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66928" y="384048"/>
            <a:ext cx="237744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56E0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CASE STUDY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566928" y="621792"/>
            <a:ext cx="81381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24364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Illustrative Crest Alpha Origin sprint snapshot</a:t>
            </a:r>
            <a:endParaRPr lang="en-US" sz="2400" dirty="0"/>
          </a:p>
        </p:txBody>
      </p:sp>
      <p:sp>
        <p:nvSpPr>
          <p:cNvPr id="6" name="Text 4"/>
          <p:cNvSpPr/>
          <p:nvPr/>
        </p:nvSpPr>
        <p:spPr>
          <a:xfrm>
            <a:off x="566928" y="1078992"/>
            <a:ext cx="85953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B8C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15-route sprint shows how strengths and misses become more legible when the outputs are inspectable.</a:t>
            </a:r>
            <a:endParaRPr lang="en-US" sz="1100" dirty="0"/>
          </a:p>
        </p:txBody>
      </p:sp>
      <p:sp>
        <p:nvSpPr>
          <p:cNvPr id="7" name="Shape 5"/>
          <p:cNvSpPr/>
          <p:nvPr/>
        </p:nvSpPr>
        <p:spPr>
          <a:xfrm>
            <a:off x="749808" y="1719072"/>
            <a:ext cx="1965960" cy="1170432"/>
          </a:xfrm>
          <a:prstGeom prst="roundRect">
            <a:avLst>
              <a:gd name="adj" fmla="val 9375"/>
            </a:avLst>
          </a:prstGeom>
          <a:solidFill>
            <a:srgbClr val="FFFFFF"/>
          </a:solidFill>
          <a:ln w="15875">
            <a:solidFill>
              <a:srgbClr val="52C7A5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749808" y="1719072"/>
            <a:ext cx="1965960" cy="73152"/>
          </a:xfrm>
          <a:prstGeom prst="rect">
            <a:avLst/>
          </a:prstGeom>
          <a:solidFill>
            <a:srgbClr val="52C7A5"/>
          </a:solidFill>
          <a:ln w="12700">
            <a:solidFill>
              <a:srgbClr val="52C7A5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914400" y="1920240"/>
            <a:ext cx="1636776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300" b="1" dirty="0">
                <a:solidFill>
                  <a:srgbClr val="24364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300" dirty="0"/>
          </a:p>
        </p:txBody>
      </p:sp>
      <p:sp>
        <p:nvSpPr>
          <p:cNvPr id="10" name="Text 8"/>
          <p:cNvSpPr/>
          <p:nvPr/>
        </p:nvSpPr>
        <p:spPr>
          <a:xfrm>
            <a:off x="914400" y="2432304"/>
            <a:ext cx="1636776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7B8C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Complete routes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2926080" y="1719072"/>
            <a:ext cx="1965960" cy="1170432"/>
          </a:xfrm>
          <a:prstGeom prst="roundRect">
            <a:avLst>
              <a:gd name="adj" fmla="val 9375"/>
            </a:avLst>
          </a:prstGeom>
          <a:solidFill>
            <a:srgbClr val="FFFFFF"/>
          </a:solidFill>
          <a:ln w="15875">
            <a:solidFill>
              <a:srgbClr val="F5B84B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2926080" y="1719072"/>
            <a:ext cx="1965960" cy="73152"/>
          </a:xfrm>
          <a:prstGeom prst="rect">
            <a:avLst/>
          </a:prstGeom>
          <a:solidFill>
            <a:srgbClr val="F5B84B"/>
          </a:solidFill>
          <a:ln w="12700">
            <a:solidFill>
              <a:srgbClr val="F5B84B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3090672" y="1920240"/>
            <a:ext cx="1636776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300" b="1" dirty="0">
                <a:solidFill>
                  <a:srgbClr val="24364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300" dirty="0"/>
          </a:p>
        </p:txBody>
      </p:sp>
      <p:sp>
        <p:nvSpPr>
          <p:cNvPr id="14" name="Text 12"/>
          <p:cNvSpPr/>
          <p:nvPr/>
        </p:nvSpPr>
        <p:spPr>
          <a:xfrm>
            <a:off x="3090672" y="2432304"/>
            <a:ext cx="1636776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7B8C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Partial routes</a:t>
            </a:r>
            <a:endParaRPr lang="en-US" sz="1000" dirty="0"/>
          </a:p>
        </p:txBody>
      </p:sp>
      <p:sp>
        <p:nvSpPr>
          <p:cNvPr id="15" name="Shape 13"/>
          <p:cNvSpPr/>
          <p:nvPr/>
        </p:nvSpPr>
        <p:spPr>
          <a:xfrm>
            <a:off x="5102352" y="1719072"/>
            <a:ext cx="1965960" cy="1170432"/>
          </a:xfrm>
          <a:prstGeom prst="roundRect">
            <a:avLst>
              <a:gd name="adj" fmla="val 9375"/>
            </a:avLst>
          </a:prstGeom>
          <a:solidFill>
            <a:srgbClr val="FFFFFF"/>
          </a:solidFill>
          <a:ln w="15875">
            <a:solidFill>
              <a:srgbClr val="FF6B6B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5102352" y="1719072"/>
            <a:ext cx="1965960" cy="73152"/>
          </a:xfrm>
          <a:prstGeom prst="rect">
            <a:avLst/>
          </a:prstGeom>
          <a:solidFill>
            <a:srgbClr val="FF6B6B"/>
          </a:solidFill>
          <a:ln w="12700">
            <a:solidFill>
              <a:srgbClr val="FF6B6B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5266944" y="1920240"/>
            <a:ext cx="1636776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300" b="1" dirty="0">
                <a:solidFill>
                  <a:srgbClr val="24364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2300" dirty="0"/>
          </a:p>
        </p:txBody>
      </p:sp>
      <p:sp>
        <p:nvSpPr>
          <p:cNvPr id="18" name="Text 16"/>
          <p:cNvSpPr/>
          <p:nvPr/>
        </p:nvSpPr>
        <p:spPr>
          <a:xfrm>
            <a:off x="5266944" y="2432304"/>
            <a:ext cx="1636776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7B8C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Failed routes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8092440" y="2011680"/>
            <a:ext cx="1874520" cy="292608"/>
          </a:xfrm>
          <a:prstGeom prst="roundRect">
            <a:avLst>
              <a:gd name="adj" fmla="val 25000"/>
            </a:avLst>
          </a:prstGeom>
          <a:solidFill>
            <a:srgbClr val="16345F"/>
          </a:solidFill>
          <a:ln w="12700">
            <a:solidFill>
              <a:srgbClr val="16345F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8183880" y="2066544"/>
            <a:ext cx="169164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Illustrative sprint snapshot</a:t>
            </a:r>
            <a:endParaRPr lang="en-US" sz="850" dirty="0"/>
          </a:p>
        </p:txBody>
      </p:sp>
      <p:sp>
        <p:nvSpPr>
          <p:cNvPr id="21" name="Shape 19"/>
          <p:cNvSpPr/>
          <p:nvPr/>
        </p:nvSpPr>
        <p:spPr>
          <a:xfrm>
            <a:off x="749808" y="3246120"/>
            <a:ext cx="5257800" cy="1920240"/>
          </a:xfrm>
          <a:prstGeom prst="roundRect">
            <a:avLst>
              <a:gd name="adj" fmla="val 6190"/>
            </a:avLst>
          </a:prstGeom>
          <a:solidFill>
            <a:srgbClr val="FFFFFF"/>
          </a:solidFill>
          <a:ln w="12700">
            <a:solidFill>
              <a:srgbClr val="C5D4E8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749808" y="3246120"/>
            <a:ext cx="5257800" cy="73152"/>
          </a:xfrm>
          <a:prstGeom prst="rect">
            <a:avLst/>
          </a:prstGeom>
          <a:solidFill>
            <a:srgbClr val="56E0FF"/>
          </a:solidFill>
          <a:ln w="12700">
            <a:solidFill>
              <a:srgbClr val="56E0FF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896112" y="3410712"/>
            <a:ext cx="4965192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4364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Strongest route signal</a:t>
            </a:r>
            <a:endParaRPr lang="en-US" sz="1400" dirty="0"/>
          </a:p>
        </p:txBody>
      </p:sp>
      <p:sp>
        <p:nvSpPr>
          <p:cNvPr id="24" name="Text 22"/>
          <p:cNvSpPr/>
          <p:nvPr/>
        </p:nvSpPr>
        <p:spPr>
          <a:xfrm>
            <a:off x="896112" y="3758184"/>
            <a:ext cx="4965192" cy="126187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7B8C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Structured information architecture across presentation-heavy routes</a:t>
            </a:r>
            <a:endParaRPr lang="en-US" sz="1050" dirty="0"/>
          </a:p>
        </p:txBody>
      </p:sp>
      <p:sp>
        <p:nvSpPr>
          <p:cNvPr id="25" name="Shape 23"/>
          <p:cNvSpPr/>
          <p:nvPr/>
        </p:nvSpPr>
        <p:spPr>
          <a:xfrm>
            <a:off x="6263640" y="3246120"/>
            <a:ext cx="5166360" cy="1920240"/>
          </a:xfrm>
          <a:prstGeom prst="roundRect">
            <a:avLst>
              <a:gd name="adj" fmla="val 6190"/>
            </a:avLst>
          </a:prstGeom>
          <a:solidFill>
            <a:srgbClr val="FFFFFF"/>
          </a:solidFill>
          <a:ln w="12700">
            <a:solidFill>
              <a:srgbClr val="C5D4E8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6263640" y="3246120"/>
            <a:ext cx="5166360" cy="73152"/>
          </a:xfrm>
          <a:prstGeom prst="rect">
            <a:avLst/>
          </a:prstGeom>
          <a:solidFill>
            <a:srgbClr val="FF6B6B"/>
          </a:solidFill>
          <a:ln w="12700">
            <a:solidFill>
              <a:srgbClr val="FF6B6B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6409944" y="3410712"/>
            <a:ext cx="4873752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4364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Most revealing miss</a:t>
            </a:r>
            <a:endParaRPr lang="en-US" sz="1400" dirty="0"/>
          </a:p>
        </p:txBody>
      </p:sp>
      <p:sp>
        <p:nvSpPr>
          <p:cNvPr id="28" name="Text 26"/>
          <p:cNvSpPr/>
          <p:nvPr/>
        </p:nvSpPr>
        <p:spPr>
          <a:xfrm>
            <a:off x="6409944" y="3758184"/>
            <a:ext cx="4873752" cy="126187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7B8C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Simulation tuning breaks when hidden assumptions stay implicit</a:t>
            </a:r>
            <a:endParaRPr lang="en-US" sz="1050" dirty="0"/>
          </a:p>
        </p:txBody>
      </p:sp>
      <p:sp>
        <p:nvSpPr>
          <p:cNvPr id="29" name="Shape 27"/>
          <p:cNvSpPr/>
          <p:nvPr/>
        </p:nvSpPr>
        <p:spPr>
          <a:xfrm>
            <a:off x="1078992" y="4590288"/>
            <a:ext cx="4526280" cy="73152"/>
          </a:xfrm>
          <a:prstGeom prst="rect">
            <a:avLst/>
          </a:prstGeom>
          <a:solidFill>
            <a:srgbClr val="C5D4E8"/>
          </a:solidFill>
          <a:ln w="12700">
            <a:solidFill>
              <a:srgbClr val="C5D4E8"/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1078992" y="4590288"/>
            <a:ext cx="3611880" cy="73152"/>
          </a:xfrm>
          <a:prstGeom prst="rect">
            <a:avLst/>
          </a:prstGeom>
          <a:solidFill>
            <a:srgbClr val="56E0FF"/>
          </a:solidFill>
          <a:ln w="12700">
            <a:solidFill>
              <a:srgbClr val="56E0FF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1078992" y="4736592"/>
            <a:ext cx="25603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7B8C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Information architecture strength</a:t>
            </a:r>
            <a:endParaRPr lang="en-US" sz="900" dirty="0"/>
          </a:p>
        </p:txBody>
      </p:sp>
      <p:sp>
        <p:nvSpPr>
          <p:cNvPr id="32" name="Shape 30"/>
          <p:cNvSpPr/>
          <p:nvPr/>
        </p:nvSpPr>
        <p:spPr>
          <a:xfrm>
            <a:off x="6601968" y="4590288"/>
            <a:ext cx="4434840" cy="73152"/>
          </a:xfrm>
          <a:prstGeom prst="rect">
            <a:avLst/>
          </a:prstGeom>
          <a:solidFill>
            <a:srgbClr val="C5D4E8"/>
          </a:solidFill>
          <a:ln w="12700">
            <a:solidFill>
              <a:srgbClr val="C5D4E8"/>
            </a:solidFill>
            <a:prstDash val="solid"/>
          </a:ln>
        </p:spPr>
      </p:sp>
      <p:sp>
        <p:nvSpPr>
          <p:cNvPr id="33" name="Shape 31"/>
          <p:cNvSpPr/>
          <p:nvPr/>
        </p:nvSpPr>
        <p:spPr>
          <a:xfrm>
            <a:off x="6601968" y="4590288"/>
            <a:ext cx="2057400" cy="73152"/>
          </a:xfrm>
          <a:prstGeom prst="rect">
            <a:avLst/>
          </a:prstGeom>
          <a:solidFill>
            <a:srgbClr val="FF6B6B"/>
          </a:solidFill>
          <a:ln w="12700">
            <a:solidFill>
              <a:srgbClr val="FF6B6B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6601968" y="4736592"/>
            <a:ext cx="25603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7B8C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Simulation tuning resilience</a:t>
            </a:r>
            <a:endParaRPr lang="en-US" sz="900" dirty="0"/>
          </a:p>
        </p:txBody>
      </p:sp>
      <p:sp>
        <p:nvSpPr>
          <p:cNvPr id="35" name="Shape 33"/>
          <p:cNvSpPr/>
          <p:nvPr/>
        </p:nvSpPr>
        <p:spPr>
          <a:xfrm>
            <a:off x="457200" y="6400800"/>
            <a:ext cx="11247120" cy="0"/>
          </a:xfrm>
          <a:prstGeom prst="line">
            <a:avLst/>
          </a:prstGeom>
          <a:noFill/>
          <a:ln w="9525">
            <a:solidFill>
              <a:srgbClr val="C5D4E8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502920" y="6428232"/>
            <a:ext cx="603504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7B8C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Illustrative benchmark sample for https://crest-alpha-origin.pages.dev</a:t>
            </a:r>
            <a:endParaRPr lang="en-US" sz="850" dirty="0"/>
          </a:p>
        </p:txBody>
      </p:sp>
      <p:sp>
        <p:nvSpPr>
          <p:cNvPr id="37" name="Text 35"/>
          <p:cNvSpPr/>
          <p:nvPr/>
        </p:nvSpPr>
        <p:spPr>
          <a:xfrm>
            <a:off x="9235440" y="6428232"/>
            <a:ext cx="24688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50" dirty="0">
                <a:solidFill>
                  <a:srgbClr val="7B8C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Crest Alpha Origin</a:t>
            </a:r>
            <a:endParaRPr lang="en-US" sz="85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5F8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8FC"/>
          </a:solidFill>
          <a:ln w="12700">
            <a:solidFill>
              <a:srgbClr val="F5F8FC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237744"/>
          </a:xfrm>
          <a:prstGeom prst="rect">
            <a:avLst/>
          </a:prstGeom>
          <a:solidFill>
            <a:srgbClr val="16345F"/>
          </a:solidFill>
          <a:ln w="12700">
            <a:solidFill>
              <a:srgbClr val="16345F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66928" y="384048"/>
            <a:ext cx="237744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56E0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RISK VIEW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566928" y="621792"/>
            <a:ext cx="81381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24364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Benchmark governance matters as much as benchmark breadth</a:t>
            </a:r>
            <a:endParaRPr lang="en-US" sz="2400" dirty="0"/>
          </a:p>
        </p:txBody>
      </p:sp>
      <p:sp>
        <p:nvSpPr>
          <p:cNvPr id="6" name="Text 4"/>
          <p:cNvSpPr/>
          <p:nvPr/>
        </p:nvSpPr>
        <p:spPr>
          <a:xfrm>
            <a:off x="566928" y="1078992"/>
            <a:ext cx="85953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B8C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If the catalog is not governed well, route evidence can mislead as easily as it can illuminate.</a:t>
            </a:r>
            <a:endParaRPr lang="en-US" sz="1100" dirty="0"/>
          </a:p>
        </p:txBody>
      </p:sp>
      <p:sp>
        <p:nvSpPr>
          <p:cNvPr id="7" name="Shape 5"/>
          <p:cNvSpPr/>
          <p:nvPr/>
        </p:nvSpPr>
        <p:spPr>
          <a:xfrm>
            <a:off x="1005840" y="1783080"/>
            <a:ext cx="6812280" cy="4069080"/>
          </a:xfrm>
          <a:prstGeom prst="rect">
            <a:avLst/>
          </a:prstGeom>
          <a:solidFill>
            <a:srgbClr val="FFFFFF"/>
          </a:solidFill>
          <a:ln w="12700">
            <a:solidFill>
              <a:srgbClr val="C5D4E8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1005840" y="3822192"/>
            <a:ext cx="6812280" cy="0"/>
          </a:xfrm>
          <a:prstGeom prst="line">
            <a:avLst/>
          </a:prstGeom>
          <a:noFill/>
          <a:ln w="11430">
            <a:solidFill>
              <a:srgbClr val="C5D4E8"/>
            </a:solidFill>
            <a:prstDash val="dash"/>
          </a:ln>
        </p:spPr>
      </p:sp>
      <p:sp>
        <p:nvSpPr>
          <p:cNvPr id="9" name="Shape 7"/>
          <p:cNvSpPr/>
          <p:nvPr/>
        </p:nvSpPr>
        <p:spPr>
          <a:xfrm>
            <a:off x="4416552" y="1783080"/>
            <a:ext cx="0" cy="4069080"/>
          </a:xfrm>
          <a:prstGeom prst="line">
            <a:avLst/>
          </a:prstGeom>
          <a:noFill/>
          <a:ln w="11430">
            <a:solidFill>
              <a:srgbClr val="C5D4E8"/>
            </a:solidFill>
            <a:prstDash val="dash"/>
          </a:ln>
        </p:spPr>
      </p:sp>
      <p:sp>
        <p:nvSpPr>
          <p:cNvPr id="10" name="Shape 8"/>
          <p:cNvSpPr/>
          <p:nvPr/>
        </p:nvSpPr>
        <p:spPr>
          <a:xfrm>
            <a:off x="1005840" y="5852160"/>
            <a:ext cx="6903720" cy="0"/>
          </a:xfrm>
          <a:prstGeom prst="line">
            <a:avLst/>
          </a:prstGeom>
          <a:noFill/>
          <a:ln w="15240">
            <a:solidFill>
              <a:srgbClr val="24364D"/>
            </a:solidFill>
            <a:prstDash val="solid"/>
            <a:tailEnd type="stealth"/>
          </a:ln>
        </p:spPr>
      </p:sp>
      <p:sp>
        <p:nvSpPr>
          <p:cNvPr id="11" name="Shape 9"/>
          <p:cNvSpPr/>
          <p:nvPr/>
        </p:nvSpPr>
        <p:spPr>
          <a:xfrm>
            <a:off x="1005840" y="5852160"/>
            <a:ext cx="0" cy="-4160520"/>
          </a:xfrm>
          <a:prstGeom prst="line">
            <a:avLst/>
          </a:prstGeom>
          <a:noFill/>
          <a:ln w="15240">
            <a:solidFill>
              <a:srgbClr val="24364D"/>
            </a:solidFill>
            <a:prstDash val="solid"/>
            <a:tailEnd type="stealth"/>
          </a:ln>
        </p:spPr>
      </p:sp>
      <p:sp>
        <p:nvSpPr>
          <p:cNvPr id="12" name="Text 10"/>
          <p:cNvSpPr/>
          <p:nvPr/>
        </p:nvSpPr>
        <p:spPr>
          <a:xfrm>
            <a:off x="6858000" y="5925312"/>
            <a:ext cx="82296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24364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Likelihood</a:t>
            </a:r>
            <a:endParaRPr lang="en-US" sz="950" dirty="0"/>
          </a:p>
        </p:txBody>
      </p:sp>
      <p:sp>
        <p:nvSpPr>
          <p:cNvPr id="13" name="Text 11"/>
          <p:cNvSpPr/>
          <p:nvPr/>
        </p:nvSpPr>
        <p:spPr>
          <a:xfrm rot="16200000">
            <a:off x="713232" y="1828800"/>
            <a:ext cx="3200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24364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Impact</a:t>
            </a:r>
            <a:endParaRPr lang="en-US" sz="950" dirty="0"/>
          </a:p>
        </p:txBody>
      </p:sp>
      <p:sp>
        <p:nvSpPr>
          <p:cNvPr id="14" name="Shape 12"/>
          <p:cNvSpPr/>
          <p:nvPr/>
        </p:nvSpPr>
        <p:spPr>
          <a:xfrm>
            <a:off x="7863840" y="2377440"/>
            <a:ext cx="237744" cy="237744"/>
          </a:xfrm>
          <a:prstGeom prst="ellipse">
            <a:avLst/>
          </a:prstGeom>
          <a:solidFill>
            <a:srgbClr val="FF6B6B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8028432" y="2359152"/>
            <a:ext cx="196596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80" dirty="0">
                <a:solidFill>
                  <a:srgbClr val="24364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Route overfitting</a:t>
            </a:r>
            <a:endParaRPr lang="en-US" sz="880" dirty="0"/>
          </a:p>
        </p:txBody>
      </p:sp>
      <p:sp>
        <p:nvSpPr>
          <p:cNvPr id="16" name="Shape 14"/>
          <p:cNvSpPr/>
          <p:nvPr/>
        </p:nvSpPr>
        <p:spPr>
          <a:xfrm>
            <a:off x="6035040" y="3017520"/>
            <a:ext cx="237744" cy="237744"/>
          </a:xfrm>
          <a:prstGeom prst="ellipse">
            <a:avLst/>
          </a:prstGeom>
          <a:solidFill>
            <a:srgbClr val="F5B84B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6199632" y="2999232"/>
            <a:ext cx="196596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80" dirty="0">
                <a:solidFill>
                  <a:srgbClr val="24364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Style bias</a:t>
            </a:r>
            <a:endParaRPr lang="en-US" sz="880" dirty="0"/>
          </a:p>
        </p:txBody>
      </p:sp>
      <p:sp>
        <p:nvSpPr>
          <p:cNvPr id="18" name="Shape 16"/>
          <p:cNvSpPr/>
          <p:nvPr/>
        </p:nvSpPr>
        <p:spPr>
          <a:xfrm>
            <a:off x="7132320" y="3749040"/>
            <a:ext cx="237744" cy="237744"/>
          </a:xfrm>
          <a:prstGeom prst="ellipse">
            <a:avLst/>
          </a:prstGeom>
          <a:solidFill>
            <a:srgbClr val="FF6B6B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7296912" y="3730752"/>
            <a:ext cx="196596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80" dirty="0">
                <a:solidFill>
                  <a:srgbClr val="24364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Hidden scaffolds</a:t>
            </a:r>
            <a:endParaRPr lang="en-US" sz="880" dirty="0"/>
          </a:p>
        </p:txBody>
      </p:sp>
      <p:sp>
        <p:nvSpPr>
          <p:cNvPr id="20" name="Shape 18"/>
          <p:cNvSpPr/>
          <p:nvPr/>
        </p:nvSpPr>
        <p:spPr>
          <a:xfrm>
            <a:off x="5120640" y="4206240"/>
            <a:ext cx="237744" cy="237744"/>
          </a:xfrm>
          <a:prstGeom prst="ellipse">
            <a:avLst/>
          </a:prstGeom>
          <a:solidFill>
            <a:srgbClr val="F5B84B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5285232" y="4187952"/>
            <a:ext cx="196596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80" dirty="0">
                <a:solidFill>
                  <a:srgbClr val="24364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Scoring drift</a:t>
            </a:r>
            <a:endParaRPr lang="en-US" sz="880" dirty="0"/>
          </a:p>
        </p:txBody>
      </p:sp>
      <p:sp>
        <p:nvSpPr>
          <p:cNvPr id="22" name="Shape 20"/>
          <p:cNvSpPr/>
          <p:nvPr/>
        </p:nvSpPr>
        <p:spPr>
          <a:xfrm>
            <a:off x="4389120" y="4572000"/>
            <a:ext cx="237744" cy="237744"/>
          </a:xfrm>
          <a:prstGeom prst="ellipse">
            <a:avLst/>
          </a:prstGeom>
          <a:solidFill>
            <a:srgbClr val="56E0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4553712" y="4553712"/>
            <a:ext cx="196596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80" dirty="0">
                <a:solidFill>
                  <a:srgbClr val="24364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Sparse failure taxonomy</a:t>
            </a:r>
            <a:endParaRPr lang="en-US" sz="880" dirty="0"/>
          </a:p>
        </p:txBody>
      </p:sp>
      <p:sp>
        <p:nvSpPr>
          <p:cNvPr id="24" name="Shape 22"/>
          <p:cNvSpPr/>
          <p:nvPr/>
        </p:nvSpPr>
        <p:spPr>
          <a:xfrm>
            <a:off x="8275320" y="1901952"/>
            <a:ext cx="2926080" cy="914400"/>
          </a:xfrm>
          <a:prstGeom prst="roundRect">
            <a:avLst>
              <a:gd name="adj" fmla="val 13000"/>
            </a:avLst>
          </a:prstGeom>
          <a:solidFill>
            <a:srgbClr val="FFFFFF"/>
          </a:solidFill>
          <a:ln w="12700">
            <a:solidFill>
              <a:srgbClr val="C5D4E8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8275320" y="1901952"/>
            <a:ext cx="2926080" cy="73152"/>
          </a:xfrm>
          <a:prstGeom prst="rect">
            <a:avLst/>
          </a:prstGeom>
          <a:solidFill>
            <a:srgbClr val="FF6B6B"/>
          </a:solidFill>
          <a:ln w="12700">
            <a:solidFill>
              <a:srgbClr val="FF6B6B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8421624" y="2066544"/>
            <a:ext cx="2633472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4364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Coral: urgent</a:t>
            </a:r>
            <a:endParaRPr lang="en-US" sz="1400" dirty="0"/>
          </a:p>
        </p:txBody>
      </p:sp>
      <p:sp>
        <p:nvSpPr>
          <p:cNvPr id="27" name="Text 25"/>
          <p:cNvSpPr/>
          <p:nvPr/>
        </p:nvSpPr>
        <p:spPr>
          <a:xfrm>
            <a:off x="8421624" y="2414016"/>
            <a:ext cx="2633472" cy="25603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7B8C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High-impact risks that distort model attribution fast.</a:t>
            </a:r>
            <a:endParaRPr lang="en-US" sz="1050" dirty="0"/>
          </a:p>
        </p:txBody>
      </p:sp>
      <p:sp>
        <p:nvSpPr>
          <p:cNvPr id="28" name="Shape 26"/>
          <p:cNvSpPr/>
          <p:nvPr/>
        </p:nvSpPr>
        <p:spPr>
          <a:xfrm>
            <a:off x="8275320" y="2999232"/>
            <a:ext cx="2926080" cy="914400"/>
          </a:xfrm>
          <a:prstGeom prst="roundRect">
            <a:avLst>
              <a:gd name="adj" fmla="val 13000"/>
            </a:avLst>
          </a:prstGeom>
          <a:solidFill>
            <a:srgbClr val="FFFFFF"/>
          </a:solidFill>
          <a:ln w="12700">
            <a:solidFill>
              <a:srgbClr val="C5D4E8"/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8275320" y="2999232"/>
            <a:ext cx="2926080" cy="73152"/>
          </a:xfrm>
          <a:prstGeom prst="rect">
            <a:avLst/>
          </a:prstGeom>
          <a:solidFill>
            <a:srgbClr val="F5B84B"/>
          </a:solidFill>
          <a:ln w="12700">
            <a:solidFill>
              <a:srgbClr val="F5B84B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8421624" y="3163824"/>
            <a:ext cx="2633472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4364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Gold: watch closely</a:t>
            </a:r>
            <a:endParaRPr lang="en-US" sz="1400" dirty="0"/>
          </a:p>
        </p:txBody>
      </p:sp>
      <p:sp>
        <p:nvSpPr>
          <p:cNvPr id="31" name="Text 29"/>
          <p:cNvSpPr/>
          <p:nvPr/>
        </p:nvSpPr>
        <p:spPr>
          <a:xfrm>
            <a:off x="8421624" y="3511296"/>
            <a:ext cx="2633472" cy="25603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7B8C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Risks that compound quietly as the catalog scales.</a:t>
            </a:r>
            <a:endParaRPr lang="en-US" sz="1050" dirty="0"/>
          </a:p>
        </p:txBody>
      </p:sp>
      <p:sp>
        <p:nvSpPr>
          <p:cNvPr id="32" name="Shape 30"/>
          <p:cNvSpPr/>
          <p:nvPr/>
        </p:nvSpPr>
        <p:spPr>
          <a:xfrm>
            <a:off x="8275320" y="4096512"/>
            <a:ext cx="2926080" cy="914400"/>
          </a:xfrm>
          <a:prstGeom prst="roundRect">
            <a:avLst>
              <a:gd name="adj" fmla="val 13000"/>
            </a:avLst>
          </a:prstGeom>
          <a:solidFill>
            <a:srgbClr val="FFFFFF"/>
          </a:solidFill>
          <a:ln w="12700">
            <a:solidFill>
              <a:srgbClr val="C5D4E8"/>
            </a:solidFill>
            <a:prstDash val="solid"/>
          </a:ln>
        </p:spPr>
      </p:sp>
      <p:sp>
        <p:nvSpPr>
          <p:cNvPr id="33" name="Shape 31"/>
          <p:cNvSpPr/>
          <p:nvPr/>
        </p:nvSpPr>
        <p:spPr>
          <a:xfrm>
            <a:off x="8275320" y="4096512"/>
            <a:ext cx="2926080" cy="73152"/>
          </a:xfrm>
          <a:prstGeom prst="rect">
            <a:avLst/>
          </a:prstGeom>
          <a:solidFill>
            <a:srgbClr val="56E0FF"/>
          </a:solidFill>
          <a:ln w="12700">
            <a:solidFill>
              <a:srgbClr val="56E0FF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8421624" y="4261104"/>
            <a:ext cx="2633472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4364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Cyan: structure gap</a:t>
            </a:r>
            <a:endParaRPr lang="en-US" sz="1400" dirty="0"/>
          </a:p>
        </p:txBody>
      </p:sp>
      <p:sp>
        <p:nvSpPr>
          <p:cNvPr id="35" name="Text 33"/>
          <p:cNvSpPr/>
          <p:nvPr/>
        </p:nvSpPr>
        <p:spPr>
          <a:xfrm>
            <a:off x="8421624" y="4608576"/>
            <a:ext cx="2633472" cy="25603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7B8C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Things the benchmark team can standardise early.</a:t>
            </a:r>
            <a:endParaRPr lang="en-US" sz="1050" dirty="0"/>
          </a:p>
        </p:txBody>
      </p:sp>
      <p:sp>
        <p:nvSpPr>
          <p:cNvPr id="36" name="Shape 34"/>
          <p:cNvSpPr/>
          <p:nvPr/>
        </p:nvSpPr>
        <p:spPr>
          <a:xfrm>
            <a:off x="457200" y="6400800"/>
            <a:ext cx="11247120" cy="0"/>
          </a:xfrm>
          <a:prstGeom prst="line">
            <a:avLst/>
          </a:prstGeom>
          <a:noFill/>
          <a:ln w="9525">
            <a:solidFill>
              <a:srgbClr val="C5D4E8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502920" y="6428232"/>
            <a:ext cx="603504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7B8C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Illustrative benchmark sample for https://crest-alpha-origin.pages.dev</a:t>
            </a:r>
            <a:endParaRPr lang="en-US" sz="850" dirty="0"/>
          </a:p>
        </p:txBody>
      </p:sp>
      <p:sp>
        <p:nvSpPr>
          <p:cNvPr id="38" name="Text 36"/>
          <p:cNvSpPr/>
          <p:nvPr/>
        </p:nvSpPr>
        <p:spPr>
          <a:xfrm>
            <a:off x="9235440" y="6428232"/>
            <a:ext cx="24688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50" dirty="0">
                <a:solidFill>
                  <a:srgbClr val="7B8C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Crest Alpha Origin</a:t>
            </a:r>
            <a:endParaRPr lang="en-US" sz="85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5F8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8FC"/>
          </a:solidFill>
          <a:ln w="12700">
            <a:solidFill>
              <a:srgbClr val="F5F8FC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237744"/>
          </a:xfrm>
          <a:prstGeom prst="rect">
            <a:avLst/>
          </a:prstGeom>
          <a:solidFill>
            <a:srgbClr val="16345F"/>
          </a:solidFill>
          <a:ln w="12700">
            <a:solidFill>
              <a:srgbClr val="16345F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66928" y="384048"/>
            <a:ext cx="237744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56E0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DESIGN OPPORTUNITIES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566928" y="621792"/>
            <a:ext cx="81381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24364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Four upgrades that make the catalog more useful</a:t>
            </a:r>
            <a:endParaRPr lang="en-US" sz="2400" dirty="0"/>
          </a:p>
        </p:txBody>
      </p:sp>
      <p:sp>
        <p:nvSpPr>
          <p:cNvPr id="6" name="Text 4"/>
          <p:cNvSpPr/>
          <p:nvPr/>
        </p:nvSpPr>
        <p:spPr>
          <a:xfrm>
            <a:off x="566928" y="1078992"/>
            <a:ext cx="85953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B8C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best next step is to improve how evidence is weighted, reviewed, compared, and retained.</a:t>
            </a:r>
            <a:endParaRPr lang="en-US" sz="1100" dirty="0"/>
          </a:p>
        </p:txBody>
      </p:sp>
      <p:sp>
        <p:nvSpPr>
          <p:cNvPr id="7" name="Shape 5"/>
          <p:cNvSpPr/>
          <p:nvPr/>
        </p:nvSpPr>
        <p:spPr>
          <a:xfrm>
            <a:off x="786384" y="1737360"/>
            <a:ext cx="4983480" cy="1444752"/>
          </a:xfrm>
          <a:prstGeom prst="roundRect">
            <a:avLst>
              <a:gd name="adj" fmla="val 9494"/>
            </a:avLst>
          </a:prstGeom>
          <a:solidFill>
            <a:srgbClr val="FFFFFF"/>
          </a:solidFill>
          <a:ln w="12700">
            <a:solidFill>
              <a:srgbClr val="C5D4E8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786384" y="1737360"/>
            <a:ext cx="4983480" cy="91440"/>
          </a:xfrm>
          <a:prstGeom prst="rect">
            <a:avLst/>
          </a:prstGeom>
          <a:solidFill>
            <a:srgbClr val="56E0FF"/>
          </a:solidFill>
          <a:ln w="12700">
            <a:solidFill>
              <a:srgbClr val="56E0FF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950976" y="1920240"/>
            <a:ext cx="841248" cy="292608"/>
          </a:xfrm>
          <a:prstGeom prst="roundRect">
            <a:avLst>
              <a:gd name="adj" fmla="val 25000"/>
            </a:avLst>
          </a:prstGeom>
          <a:solidFill>
            <a:srgbClr val="56E0FF"/>
          </a:solidFill>
          <a:ln w="12700">
            <a:solidFill>
              <a:srgbClr val="56E0FF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1042416" y="1975104"/>
            <a:ext cx="658368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b="1" dirty="0">
                <a:solidFill>
                  <a:srgbClr val="0711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Scoring</a:t>
            </a:r>
            <a:endParaRPr lang="en-US" sz="850" dirty="0"/>
          </a:p>
        </p:txBody>
      </p:sp>
      <p:sp>
        <p:nvSpPr>
          <p:cNvPr id="11" name="Text 9"/>
          <p:cNvSpPr/>
          <p:nvPr/>
        </p:nvSpPr>
        <p:spPr>
          <a:xfrm>
            <a:off x="950976" y="2304288"/>
            <a:ext cx="42976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24364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Route-weighted scoring</a:t>
            </a:r>
            <a:endParaRPr lang="en-US" sz="1500" dirty="0"/>
          </a:p>
        </p:txBody>
      </p:sp>
      <p:sp>
        <p:nvSpPr>
          <p:cNvPr id="12" name="Text 10"/>
          <p:cNvSpPr/>
          <p:nvPr/>
        </p:nvSpPr>
        <p:spPr>
          <a:xfrm>
            <a:off x="950976" y="2651760"/>
            <a:ext cx="45262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7B8C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Weight routes by evidence density, not just pass rate.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6272784" y="1737360"/>
            <a:ext cx="4983480" cy="1444752"/>
          </a:xfrm>
          <a:prstGeom prst="roundRect">
            <a:avLst>
              <a:gd name="adj" fmla="val 9494"/>
            </a:avLst>
          </a:prstGeom>
          <a:solidFill>
            <a:srgbClr val="FFFFFF"/>
          </a:solidFill>
          <a:ln w="12700">
            <a:solidFill>
              <a:srgbClr val="C5D4E8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6272784" y="1737360"/>
            <a:ext cx="4983480" cy="91440"/>
          </a:xfrm>
          <a:prstGeom prst="rect">
            <a:avLst/>
          </a:prstGeom>
          <a:solidFill>
            <a:srgbClr val="F5B84B"/>
          </a:solidFill>
          <a:ln w="12700">
            <a:solidFill>
              <a:srgbClr val="F5B84B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6437376" y="1920240"/>
            <a:ext cx="841248" cy="292608"/>
          </a:xfrm>
          <a:prstGeom prst="roundRect">
            <a:avLst>
              <a:gd name="adj" fmla="val 25000"/>
            </a:avLst>
          </a:prstGeom>
          <a:solidFill>
            <a:srgbClr val="F5B84B"/>
          </a:solidFill>
          <a:ln w="12700">
            <a:solidFill>
              <a:srgbClr val="F5B84B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6528816" y="1975104"/>
            <a:ext cx="658368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b="1" dirty="0">
                <a:solidFill>
                  <a:srgbClr val="0711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Review</a:t>
            </a:r>
            <a:endParaRPr lang="en-US" sz="850" dirty="0"/>
          </a:p>
        </p:txBody>
      </p:sp>
      <p:sp>
        <p:nvSpPr>
          <p:cNvPr id="17" name="Text 15"/>
          <p:cNvSpPr/>
          <p:nvPr/>
        </p:nvSpPr>
        <p:spPr>
          <a:xfrm>
            <a:off x="6437376" y="2304288"/>
            <a:ext cx="42976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24364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Notes-aware review</a:t>
            </a:r>
            <a:endParaRPr lang="en-US" sz="1500" dirty="0"/>
          </a:p>
        </p:txBody>
      </p:sp>
      <p:sp>
        <p:nvSpPr>
          <p:cNvPr id="18" name="Text 16"/>
          <p:cNvSpPr/>
          <p:nvPr/>
        </p:nvSpPr>
        <p:spPr>
          <a:xfrm>
            <a:off x="6437376" y="2651760"/>
            <a:ext cx="45262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7B8C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Score speaker notes and handoff assets as part of delivery quality.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786384" y="3584448"/>
            <a:ext cx="4983480" cy="1444752"/>
          </a:xfrm>
          <a:prstGeom prst="roundRect">
            <a:avLst>
              <a:gd name="adj" fmla="val 9494"/>
            </a:avLst>
          </a:prstGeom>
          <a:solidFill>
            <a:srgbClr val="FFFFFF"/>
          </a:solidFill>
          <a:ln w="12700">
            <a:solidFill>
              <a:srgbClr val="C5D4E8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786384" y="3584448"/>
            <a:ext cx="4983480" cy="91440"/>
          </a:xfrm>
          <a:prstGeom prst="rect">
            <a:avLst/>
          </a:prstGeom>
          <a:solidFill>
            <a:srgbClr val="52C7A5"/>
          </a:solidFill>
          <a:ln w="12700">
            <a:solidFill>
              <a:srgbClr val="52C7A5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950976" y="3767328"/>
            <a:ext cx="841248" cy="292608"/>
          </a:xfrm>
          <a:prstGeom prst="roundRect">
            <a:avLst>
              <a:gd name="adj" fmla="val 25000"/>
            </a:avLst>
          </a:prstGeom>
          <a:solidFill>
            <a:srgbClr val="52C7A5"/>
          </a:solidFill>
          <a:ln w="12700">
            <a:solidFill>
              <a:srgbClr val="52C7A5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1042416" y="3822192"/>
            <a:ext cx="658368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b="1" dirty="0">
                <a:solidFill>
                  <a:srgbClr val="0711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Diffing</a:t>
            </a:r>
            <a:endParaRPr lang="en-US" sz="850" dirty="0"/>
          </a:p>
        </p:txBody>
      </p:sp>
      <p:sp>
        <p:nvSpPr>
          <p:cNvPr id="23" name="Text 21"/>
          <p:cNvSpPr/>
          <p:nvPr/>
        </p:nvSpPr>
        <p:spPr>
          <a:xfrm>
            <a:off x="950976" y="4151376"/>
            <a:ext cx="42976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24364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Artifact diffing</a:t>
            </a:r>
            <a:endParaRPr lang="en-US" sz="1500" dirty="0"/>
          </a:p>
        </p:txBody>
      </p:sp>
      <p:sp>
        <p:nvSpPr>
          <p:cNvPr id="24" name="Text 22"/>
          <p:cNvSpPr/>
          <p:nvPr/>
        </p:nvSpPr>
        <p:spPr>
          <a:xfrm>
            <a:off x="950976" y="4498848"/>
            <a:ext cx="45262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7B8C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Track what changed between routes and why the model chose it.</a:t>
            </a:r>
            <a:endParaRPr lang="en-US" sz="1050" dirty="0"/>
          </a:p>
        </p:txBody>
      </p:sp>
      <p:sp>
        <p:nvSpPr>
          <p:cNvPr id="25" name="Shape 23"/>
          <p:cNvSpPr/>
          <p:nvPr/>
        </p:nvSpPr>
        <p:spPr>
          <a:xfrm>
            <a:off x="6272784" y="3584448"/>
            <a:ext cx="4983480" cy="1444752"/>
          </a:xfrm>
          <a:prstGeom prst="roundRect">
            <a:avLst>
              <a:gd name="adj" fmla="val 9494"/>
            </a:avLst>
          </a:prstGeom>
          <a:solidFill>
            <a:srgbClr val="FFFFFF"/>
          </a:solidFill>
          <a:ln w="12700">
            <a:solidFill>
              <a:srgbClr val="C5D4E8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6272784" y="3584448"/>
            <a:ext cx="4983480" cy="91440"/>
          </a:xfrm>
          <a:prstGeom prst="rect">
            <a:avLst/>
          </a:prstGeom>
          <a:solidFill>
            <a:srgbClr val="FF6B6B"/>
          </a:solidFill>
          <a:ln w="12700">
            <a:solidFill>
              <a:srgbClr val="FF6B6B"/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6437376" y="3767328"/>
            <a:ext cx="841248" cy="292608"/>
          </a:xfrm>
          <a:prstGeom prst="roundRect">
            <a:avLst>
              <a:gd name="adj" fmla="val 25000"/>
            </a:avLst>
          </a:prstGeom>
          <a:solidFill>
            <a:srgbClr val="FF6B6B"/>
          </a:solidFill>
          <a:ln w="12700">
            <a:solidFill>
              <a:srgbClr val="FF6B6B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6528816" y="3822192"/>
            <a:ext cx="658368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b="1" dirty="0">
                <a:solidFill>
                  <a:srgbClr val="0711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Governance</a:t>
            </a:r>
            <a:endParaRPr lang="en-US" sz="850" dirty="0"/>
          </a:p>
        </p:txBody>
      </p:sp>
      <p:sp>
        <p:nvSpPr>
          <p:cNvPr id="29" name="Text 27"/>
          <p:cNvSpPr/>
          <p:nvPr/>
        </p:nvSpPr>
        <p:spPr>
          <a:xfrm>
            <a:off x="6437376" y="4151376"/>
            <a:ext cx="42976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24364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Failure manifests</a:t>
            </a:r>
            <a:endParaRPr lang="en-US" sz="1500" dirty="0"/>
          </a:p>
        </p:txBody>
      </p:sp>
      <p:sp>
        <p:nvSpPr>
          <p:cNvPr id="30" name="Text 28"/>
          <p:cNvSpPr/>
          <p:nvPr/>
        </p:nvSpPr>
        <p:spPr>
          <a:xfrm>
            <a:off x="6437376" y="4498848"/>
            <a:ext cx="45262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7B8C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Standardise error states so misses teach the benchmark team quickly.</a:t>
            </a:r>
            <a:endParaRPr lang="en-US" sz="1050" dirty="0"/>
          </a:p>
        </p:txBody>
      </p:sp>
      <p:sp>
        <p:nvSpPr>
          <p:cNvPr id="31" name="Shape 29"/>
          <p:cNvSpPr/>
          <p:nvPr/>
        </p:nvSpPr>
        <p:spPr>
          <a:xfrm>
            <a:off x="457200" y="6400800"/>
            <a:ext cx="11247120" cy="0"/>
          </a:xfrm>
          <a:prstGeom prst="line">
            <a:avLst/>
          </a:prstGeom>
          <a:noFill/>
          <a:ln w="9525">
            <a:solidFill>
              <a:srgbClr val="C5D4E8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502920" y="6428232"/>
            <a:ext cx="603504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7B8C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Illustrative benchmark sample for https://crest-alpha-origin.pages.dev</a:t>
            </a:r>
            <a:endParaRPr lang="en-US" sz="850" dirty="0"/>
          </a:p>
        </p:txBody>
      </p:sp>
      <p:sp>
        <p:nvSpPr>
          <p:cNvPr id="33" name="Text 31"/>
          <p:cNvSpPr/>
          <p:nvPr/>
        </p:nvSpPr>
        <p:spPr>
          <a:xfrm>
            <a:off x="9235440" y="6428232"/>
            <a:ext cx="24688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50" dirty="0">
                <a:solidFill>
                  <a:srgbClr val="7B8C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Crest Alpha Origin</a:t>
            </a:r>
            <a:endParaRPr lang="en-US" sz="85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5F8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8FC"/>
          </a:solidFill>
          <a:ln w="12700">
            <a:solidFill>
              <a:srgbClr val="F5F8FC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237744"/>
          </a:xfrm>
          <a:prstGeom prst="rect">
            <a:avLst/>
          </a:prstGeom>
          <a:solidFill>
            <a:srgbClr val="16345F"/>
          </a:solidFill>
          <a:ln w="12700">
            <a:solidFill>
              <a:srgbClr val="16345F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66928" y="384048"/>
            <a:ext cx="237744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56E0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FUTURE OUTLOOK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566928" y="621792"/>
            <a:ext cx="81381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24364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Richer routes will compress the gap between demo and dependable delivery</a:t>
            </a:r>
            <a:endParaRPr lang="en-US" sz="2400" dirty="0"/>
          </a:p>
        </p:txBody>
      </p:sp>
      <p:sp>
        <p:nvSpPr>
          <p:cNvPr id="6" name="Text 4"/>
          <p:cNvSpPr/>
          <p:nvPr/>
        </p:nvSpPr>
        <p:spPr>
          <a:xfrm>
            <a:off x="566928" y="1078992"/>
            <a:ext cx="85953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B8C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Projection of route coverage and automated checks in the next three benchmark waves.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1325880" y="5532120"/>
            <a:ext cx="13716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24364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2026</a:t>
            </a:r>
            <a:endParaRPr lang="en-US" sz="1000" dirty="0"/>
          </a:p>
        </p:txBody>
      </p:sp>
      <p:sp>
        <p:nvSpPr>
          <p:cNvPr id="8" name="Shape 6"/>
          <p:cNvSpPr/>
          <p:nvPr/>
        </p:nvSpPr>
        <p:spPr>
          <a:xfrm>
            <a:off x="1143000" y="4069080"/>
            <a:ext cx="749808" cy="1097280"/>
          </a:xfrm>
          <a:prstGeom prst="rect">
            <a:avLst/>
          </a:prstGeom>
          <a:solidFill>
            <a:srgbClr val="16345F"/>
          </a:solidFill>
          <a:ln w="12700">
            <a:solidFill>
              <a:srgbClr val="16345F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2039112" y="4047134"/>
            <a:ext cx="749808" cy="1119226"/>
          </a:xfrm>
          <a:prstGeom prst="rect">
            <a:avLst/>
          </a:prstGeom>
          <a:solidFill>
            <a:srgbClr val="F5B84B"/>
          </a:solidFill>
          <a:ln w="12700">
            <a:solidFill>
              <a:srgbClr val="F5B84B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1143000" y="3813048"/>
            <a:ext cx="74980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634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900" dirty="0"/>
          </a:p>
        </p:txBody>
      </p:sp>
      <p:sp>
        <p:nvSpPr>
          <p:cNvPr id="11" name="Text 9"/>
          <p:cNvSpPr/>
          <p:nvPr/>
        </p:nvSpPr>
        <p:spPr>
          <a:xfrm>
            <a:off x="2039112" y="3791102"/>
            <a:ext cx="74980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5B84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68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4297680" y="5532120"/>
            <a:ext cx="13716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24364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2027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4114800" y="3410712"/>
            <a:ext cx="749808" cy="1755648"/>
          </a:xfrm>
          <a:prstGeom prst="rect">
            <a:avLst/>
          </a:prstGeom>
          <a:solidFill>
            <a:srgbClr val="16345F"/>
          </a:solidFill>
          <a:ln w="12700">
            <a:solidFill>
              <a:srgbClr val="16345F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5010912" y="3438144"/>
            <a:ext cx="749808" cy="1728216"/>
          </a:xfrm>
          <a:prstGeom prst="rect">
            <a:avLst/>
          </a:prstGeom>
          <a:solidFill>
            <a:srgbClr val="F5B84B"/>
          </a:solidFill>
          <a:ln w="12700">
            <a:solidFill>
              <a:srgbClr val="F5B84B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114800" y="3154680"/>
            <a:ext cx="74980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634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24</a:t>
            </a:r>
            <a:endParaRPr lang="en-US" sz="900" dirty="0"/>
          </a:p>
        </p:txBody>
      </p:sp>
      <p:sp>
        <p:nvSpPr>
          <p:cNvPr id="16" name="Text 14"/>
          <p:cNvSpPr/>
          <p:nvPr/>
        </p:nvSpPr>
        <p:spPr>
          <a:xfrm>
            <a:off x="5010912" y="3182112"/>
            <a:ext cx="74980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5B84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105</a:t>
            </a:r>
            <a:endParaRPr lang="en-US" sz="900" dirty="0"/>
          </a:p>
        </p:txBody>
      </p:sp>
      <p:sp>
        <p:nvSpPr>
          <p:cNvPr id="17" name="Text 15"/>
          <p:cNvSpPr/>
          <p:nvPr/>
        </p:nvSpPr>
        <p:spPr>
          <a:xfrm>
            <a:off x="7269480" y="5532120"/>
            <a:ext cx="13716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24364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2028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7086600" y="2532888"/>
            <a:ext cx="749808" cy="2633472"/>
          </a:xfrm>
          <a:prstGeom prst="rect">
            <a:avLst/>
          </a:prstGeom>
          <a:solidFill>
            <a:srgbClr val="16345F"/>
          </a:solidFill>
          <a:ln w="12700">
            <a:solidFill>
              <a:srgbClr val="16345F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7982712" y="2532888"/>
            <a:ext cx="749808" cy="2633472"/>
          </a:xfrm>
          <a:prstGeom prst="rect">
            <a:avLst/>
          </a:prstGeom>
          <a:solidFill>
            <a:srgbClr val="F5B84B"/>
          </a:solidFill>
          <a:ln w="12700">
            <a:solidFill>
              <a:srgbClr val="F5B84B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7086600" y="2276856"/>
            <a:ext cx="74980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634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36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7982712" y="2276856"/>
            <a:ext cx="74980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5B84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160</a:t>
            </a:r>
            <a:endParaRPr lang="en-US" sz="900" dirty="0"/>
          </a:p>
        </p:txBody>
      </p:sp>
      <p:sp>
        <p:nvSpPr>
          <p:cNvPr id="22" name="Text 20"/>
          <p:cNvSpPr/>
          <p:nvPr/>
        </p:nvSpPr>
        <p:spPr>
          <a:xfrm>
            <a:off x="1133856" y="5833872"/>
            <a:ext cx="74980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7B8C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Routes</a:t>
            </a:r>
            <a:endParaRPr lang="en-US" sz="900" dirty="0"/>
          </a:p>
        </p:txBody>
      </p:sp>
      <p:sp>
        <p:nvSpPr>
          <p:cNvPr id="23" name="Text 21"/>
          <p:cNvSpPr/>
          <p:nvPr/>
        </p:nvSpPr>
        <p:spPr>
          <a:xfrm>
            <a:off x="2029968" y="5833872"/>
            <a:ext cx="74980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7B8C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Checks</a:t>
            </a:r>
            <a:endParaRPr lang="en-US" sz="900" dirty="0"/>
          </a:p>
        </p:txBody>
      </p:sp>
      <p:sp>
        <p:nvSpPr>
          <p:cNvPr id="24" name="Shape 22"/>
          <p:cNvSpPr/>
          <p:nvPr/>
        </p:nvSpPr>
        <p:spPr>
          <a:xfrm>
            <a:off x="1517904" y="2240280"/>
            <a:ext cx="5852160" cy="-1143000"/>
          </a:xfrm>
          <a:prstGeom prst="line">
            <a:avLst/>
          </a:prstGeom>
          <a:noFill/>
          <a:ln w="25400">
            <a:solidFill>
              <a:srgbClr val="56E0FF"/>
            </a:solidFill>
            <a:prstDash val="solid"/>
            <a:tailEnd type="stealth"/>
          </a:ln>
        </p:spPr>
      </p:sp>
      <p:sp>
        <p:nvSpPr>
          <p:cNvPr id="25" name="Shape 23"/>
          <p:cNvSpPr/>
          <p:nvPr/>
        </p:nvSpPr>
        <p:spPr>
          <a:xfrm>
            <a:off x="8183880" y="1828800"/>
            <a:ext cx="2971800" cy="1234440"/>
          </a:xfrm>
          <a:prstGeom prst="roundRect">
            <a:avLst>
              <a:gd name="adj" fmla="val 9630"/>
            </a:avLst>
          </a:prstGeom>
          <a:solidFill>
            <a:srgbClr val="FFFFFF"/>
          </a:solidFill>
          <a:ln w="12700">
            <a:solidFill>
              <a:srgbClr val="C5D4E8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8183880" y="1828800"/>
            <a:ext cx="2971800" cy="73152"/>
          </a:xfrm>
          <a:prstGeom prst="rect">
            <a:avLst/>
          </a:prstGeom>
          <a:solidFill>
            <a:srgbClr val="56E0FF"/>
          </a:solidFill>
          <a:ln w="12700">
            <a:solidFill>
              <a:srgbClr val="56E0FF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8330184" y="1993392"/>
            <a:ext cx="2679192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4364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Coverage gets deeper</a:t>
            </a:r>
            <a:endParaRPr lang="en-US" sz="1400" dirty="0"/>
          </a:p>
        </p:txBody>
      </p:sp>
      <p:sp>
        <p:nvSpPr>
          <p:cNvPr id="28" name="Text 26"/>
          <p:cNvSpPr/>
          <p:nvPr/>
        </p:nvSpPr>
        <p:spPr>
          <a:xfrm>
            <a:off x="8330184" y="2340864"/>
            <a:ext cx="2679192" cy="57607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7B8C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More route types mean broader observation across capability classes, not just more samples.</a:t>
            </a:r>
            <a:endParaRPr lang="en-US" sz="1050" dirty="0"/>
          </a:p>
        </p:txBody>
      </p:sp>
      <p:sp>
        <p:nvSpPr>
          <p:cNvPr id="29" name="Shape 27"/>
          <p:cNvSpPr/>
          <p:nvPr/>
        </p:nvSpPr>
        <p:spPr>
          <a:xfrm>
            <a:off x="8183880" y="3246120"/>
            <a:ext cx="2971800" cy="1234440"/>
          </a:xfrm>
          <a:prstGeom prst="roundRect">
            <a:avLst>
              <a:gd name="adj" fmla="val 9630"/>
            </a:avLst>
          </a:prstGeom>
          <a:solidFill>
            <a:srgbClr val="FFFFFF"/>
          </a:solidFill>
          <a:ln w="12700">
            <a:solidFill>
              <a:srgbClr val="C5D4E8"/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8183880" y="3246120"/>
            <a:ext cx="2971800" cy="73152"/>
          </a:xfrm>
          <a:prstGeom prst="rect">
            <a:avLst/>
          </a:prstGeom>
          <a:solidFill>
            <a:srgbClr val="F5B84B"/>
          </a:solidFill>
          <a:ln w="12700">
            <a:solidFill>
              <a:srgbClr val="F5B84B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8330184" y="3410712"/>
            <a:ext cx="2679192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4364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Checks get sharper</a:t>
            </a:r>
            <a:endParaRPr lang="en-US" sz="1400" dirty="0"/>
          </a:p>
        </p:txBody>
      </p:sp>
      <p:sp>
        <p:nvSpPr>
          <p:cNvPr id="32" name="Text 30"/>
          <p:cNvSpPr/>
          <p:nvPr/>
        </p:nvSpPr>
        <p:spPr>
          <a:xfrm>
            <a:off x="8330184" y="3758184"/>
            <a:ext cx="2679192" cy="57607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7B8C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Automated validation closes the gap between impressive demos and dependable production behaviour.</a:t>
            </a:r>
            <a:endParaRPr lang="en-US" sz="1050" dirty="0"/>
          </a:p>
        </p:txBody>
      </p:sp>
      <p:sp>
        <p:nvSpPr>
          <p:cNvPr id="33" name="Shape 31"/>
          <p:cNvSpPr/>
          <p:nvPr/>
        </p:nvSpPr>
        <p:spPr>
          <a:xfrm>
            <a:off x="8183880" y="4663440"/>
            <a:ext cx="2971800" cy="804672"/>
          </a:xfrm>
          <a:prstGeom prst="roundRect">
            <a:avLst>
              <a:gd name="adj" fmla="val 14773"/>
            </a:avLst>
          </a:prstGeom>
          <a:solidFill>
            <a:srgbClr val="FFFFFF"/>
          </a:solidFill>
          <a:ln w="12700">
            <a:solidFill>
              <a:srgbClr val="C5D4E8"/>
            </a:solidFill>
            <a:prstDash val="solid"/>
          </a:ln>
        </p:spPr>
      </p:sp>
      <p:sp>
        <p:nvSpPr>
          <p:cNvPr id="34" name="Shape 32"/>
          <p:cNvSpPr/>
          <p:nvPr/>
        </p:nvSpPr>
        <p:spPr>
          <a:xfrm>
            <a:off x="8183880" y="4663440"/>
            <a:ext cx="2971800" cy="73152"/>
          </a:xfrm>
          <a:prstGeom prst="rect">
            <a:avLst/>
          </a:prstGeom>
          <a:solidFill>
            <a:srgbClr val="52C7A5"/>
          </a:solidFill>
          <a:ln w="12700">
            <a:solidFill>
              <a:srgbClr val="52C7A5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8330184" y="4828032"/>
            <a:ext cx="2679192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4364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Forecast</a:t>
            </a:r>
            <a:endParaRPr lang="en-US" sz="1400" dirty="0"/>
          </a:p>
        </p:txBody>
      </p:sp>
      <p:sp>
        <p:nvSpPr>
          <p:cNvPr id="36" name="Text 34"/>
          <p:cNvSpPr/>
          <p:nvPr/>
        </p:nvSpPr>
        <p:spPr>
          <a:xfrm>
            <a:off x="8330184" y="5175504"/>
            <a:ext cx="2679192" cy="14630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7B8C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Catalog design becomes a competitive capability in its own right.</a:t>
            </a:r>
            <a:endParaRPr lang="en-US" sz="1050" dirty="0"/>
          </a:p>
        </p:txBody>
      </p:sp>
      <p:sp>
        <p:nvSpPr>
          <p:cNvPr id="37" name="Shape 35"/>
          <p:cNvSpPr/>
          <p:nvPr/>
        </p:nvSpPr>
        <p:spPr>
          <a:xfrm>
            <a:off x="457200" y="6400800"/>
            <a:ext cx="11247120" cy="0"/>
          </a:xfrm>
          <a:prstGeom prst="line">
            <a:avLst/>
          </a:prstGeom>
          <a:noFill/>
          <a:ln w="9525">
            <a:solidFill>
              <a:srgbClr val="C5D4E8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502920" y="6428232"/>
            <a:ext cx="603504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7B8C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Illustrative benchmark sample for https://crest-alpha-origin.pages.dev</a:t>
            </a:r>
            <a:endParaRPr lang="en-US" sz="850" dirty="0"/>
          </a:p>
        </p:txBody>
      </p:sp>
      <p:sp>
        <p:nvSpPr>
          <p:cNvPr id="39" name="Text 37"/>
          <p:cNvSpPr/>
          <p:nvPr/>
        </p:nvSpPr>
        <p:spPr>
          <a:xfrm>
            <a:off x="9235440" y="6428232"/>
            <a:ext cx="24688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50" dirty="0">
                <a:solidFill>
                  <a:srgbClr val="7B8C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Crest Alpha Origin</a:t>
            </a:r>
            <a:endParaRPr lang="en-US" sz="85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5F8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8FC"/>
          </a:solidFill>
          <a:ln w="12700">
            <a:solidFill>
              <a:srgbClr val="F5F8FC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237744"/>
          </a:xfrm>
          <a:prstGeom prst="rect">
            <a:avLst/>
          </a:prstGeom>
          <a:solidFill>
            <a:srgbClr val="16345F"/>
          </a:solidFill>
          <a:ln w="12700">
            <a:solidFill>
              <a:srgbClr val="16345F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66928" y="384048"/>
            <a:ext cx="237744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56E0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TAKEAWAYS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566928" y="621792"/>
            <a:ext cx="81381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24364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route catalog is the product, not just the score</a:t>
            </a:r>
            <a:endParaRPr lang="en-US" sz="2400" dirty="0"/>
          </a:p>
        </p:txBody>
      </p:sp>
      <p:sp>
        <p:nvSpPr>
          <p:cNvPr id="6" name="Text 4"/>
          <p:cNvSpPr/>
          <p:nvPr/>
        </p:nvSpPr>
        <p:spPr>
          <a:xfrm>
            <a:off x="566928" y="1078992"/>
            <a:ext cx="85953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B8C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Four things worth carrying into the next benchmark design cycle.</a:t>
            </a:r>
            <a:endParaRPr lang="en-US" sz="1100" dirty="0"/>
          </a:p>
        </p:txBody>
      </p:sp>
      <p:sp>
        <p:nvSpPr>
          <p:cNvPr id="7" name="Shape 5"/>
          <p:cNvSpPr/>
          <p:nvPr/>
        </p:nvSpPr>
        <p:spPr>
          <a:xfrm>
            <a:off x="786384" y="1783080"/>
            <a:ext cx="4974336" cy="1353312"/>
          </a:xfrm>
          <a:prstGeom prst="roundRect">
            <a:avLst>
              <a:gd name="adj" fmla="val 9459"/>
            </a:avLst>
          </a:prstGeom>
          <a:solidFill>
            <a:srgbClr val="FFFFFF"/>
          </a:solidFill>
          <a:ln w="12700">
            <a:solidFill>
              <a:srgbClr val="C5D4E8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1005840" y="2020824"/>
            <a:ext cx="530352" cy="530352"/>
          </a:xfrm>
          <a:prstGeom prst="ellipse">
            <a:avLst/>
          </a:prstGeom>
          <a:solidFill>
            <a:srgbClr val="56E0FF"/>
          </a:solidFill>
          <a:ln w="12700">
            <a:solidFill>
              <a:srgbClr val="56E0FF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1005840" y="2148840"/>
            <a:ext cx="530352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0711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1682496" y="2039112"/>
            <a:ext cx="379476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4364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Routes reveal capability in context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1682496" y="2441448"/>
            <a:ext cx="3767328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7B8C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They show how a model plans and finishes work, not only how it answers.</a:t>
            </a:r>
            <a:endParaRPr lang="en-US" sz="1050" dirty="0"/>
          </a:p>
        </p:txBody>
      </p:sp>
      <p:sp>
        <p:nvSpPr>
          <p:cNvPr id="12" name="Shape 10"/>
          <p:cNvSpPr/>
          <p:nvPr/>
        </p:nvSpPr>
        <p:spPr>
          <a:xfrm>
            <a:off x="6291072" y="1783080"/>
            <a:ext cx="4974336" cy="1353312"/>
          </a:xfrm>
          <a:prstGeom prst="roundRect">
            <a:avLst>
              <a:gd name="adj" fmla="val 9459"/>
            </a:avLst>
          </a:prstGeom>
          <a:solidFill>
            <a:srgbClr val="FFFFFF"/>
          </a:solidFill>
          <a:ln w="12700">
            <a:solidFill>
              <a:srgbClr val="C5D4E8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6510528" y="2020824"/>
            <a:ext cx="530352" cy="530352"/>
          </a:xfrm>
          <a:prstGeom prst="ellipse">
            <a:avLst/>
          </a:prstGeom>
          <a:solidFill>
            <a:srgbClr val="F5B84B"/>
          </a:solidFill>
          <a:ln w="12700">
            <a:solidFill>
              <a:srgbClr val="F5B84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6510528" y="2148840"/>
            <a:ext cx="530352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0711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7187184" y="2039112"/>
            <a:ext cx="379476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4364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Artefacts make failure legible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7187184" y="2441448"/>
            <a:ext cx="3767328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7B8C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Misses become concrete enough to diagnose, discuss, and replay.</a:t>
            </a:r>
            <a:endParaRPr lang="en-US" sz="1050" dirty="0"/>
          </a:p>
        </p:txBody>
      </p:sp>
      <p:sp>
        <p:nvSpPr>
          <p:cNvPr id="17" name="Shape 15"/>
          <p:cNvSpPr/>
          <p:nvPr/>
        </p:nvSpPr>
        <p:spPr>
          <a:xfrm>
            <a:off x="786384" y="3630168"/>
            <a:ext cx="4974336" cy="1353312"/>
          </a:xfrm>
          <a:prstGeom prst="roundRect">
            <a:avLst>
              <a:gd name="adj" fmla="val 9459"/>
            </a:avLst>
          </a:prstGeom>
          <a:solidFill>
            <a:srgbClr val="FFFFFF"/>
          </a:solidFill>
          <a:ln w="12700">
            <a:solidFill>
              <a:srgbClr val="C5D4E8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1005840" y="3867912"/>
            <a:ext cx="530352" cy="530352"/>
          </a:xfrm>
          <a:prstGeom prst="ellipse">
            <a:avLst/>
          </a:prstGeom>
          <a:solidFill>
            <a:srgbClr val="52C7A5"/>
          </a:solidFill>
          <a:ln w="12700">
            <a:solidFill>
              <a:srgbClr val="52C7A5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1005840" y="3995928"/>
            <a:ext cx="530352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0711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1682496" y="3886200"/>
            <a:ext cx="379476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4364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Presentation routes expose taste and finish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1682496" y="4288536"/>
            <a:ext cx="3767328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7B8C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Hierarchy, pacing, and notes are part of useful delivery quality.</a:t>
            </a:r>
            <a:endParaRPr lang="en-US" sz="1050" dirty="0"/>
          </a:p>
        </p:txBody>
      </p:sp>
      <p:sp>
        <p:nvSpPr>
          <p:cNvPr id="22" name="Shape 20"/>
          <p:cNvSpPr/>
          <p:nvPr/>
        </p:nvSpPr>
        <p:spPr>
          <a:xfrm>
            <a:off x="6291072" y="3630168"/>
            <a:ext cx="4974336" cy="1353312"/>
          </a:xfrm>
          <a:prstGeom prst="roundRect">
            <a:avLst>
              <a:gd name="adj" fmla="val 9459"/>
            </a:avLst>
          </a:prstGeom>
          <a:solidFill>
            <a:srgbClr val="FFFFFF"/>
          </a:solidFill>
          <a:ln w="12700">
            <a:solidFill>
              <a:srgbClr val="C5D4E8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6510528" y="3867912"/>
            <a:ext cx="530352" cy="530352"/>
          </a:xfrm>
          <a:prstGeom prst="ellipse">
            <a:avLst/>
          </a:prstGeom>
          <a:solidFill>
            <a:srgbClr val="FF6B6B"/>
          </a:solidFill>
          <a:ln w="12700">
            <a:solidFill>
              <a:srgbClr val="FF6B6B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6510528" y="3995928"/>
            <a:ext cx="530352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0711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200" dirty="0"/>
          </a:p>
        </p:txBody>
      </p:sp>
      <p:sp>
        <p:nvSpPr>
          <p:cNvPr id="25" name="Text 23"/>
          <p:cNvSpPr/>
          <p:nvPr/>
        </p:nvSpPr>
        <p:spPr>
          <a:xfrm>
            <a:off x="7187184" y="3886200"/>
            <a:ext cx="379476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4364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Catalog design becomes a product</a:t>
            </a:r>
            <a:endParaRPr lang="en-US" sz="1400" dirty="0"/>
          </a:p>
        </p:txBody>
      </p:sp>
      <p:sp>
        <p:nvSpPr>
          <p:cNvPr id="26" name="Text 24"/>
          <p:cNvSpPr/>
          <p:nvPr/>
        </p:nvSpPr>
        <p:spPr>
          <a:xfrm>
            <a:off x="7187184" y="4288536"/>
            <a:ext cx="3767328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7B8C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Benchmark value now depends on route architecture, governance, and review mechanics.</a:t>
            </a:r>
            <a:endParaRPr lang="en-US" sz="1050" dirty="0"/>
          </a:p>
        </p:txBody>
      </p:sp>
      <p:sp>
        <p:nvSpPr>
          <p:cNvPr id="27" name="Shape 25"/>
          <p:cNvSpPr/>
          <p:nvPr/>
        </p:nvSpPr>
        <p:spPr>
          <a:xfrm>
            <a:off x="457200" y="6400800"/>
            <a:ext cx="11247120" cy="0"/>
          </a:xfrm>
          <a:prstGeom prst="line">
            <a:avLst/>
          </a:prstGeom>
          <a:noFill/>
          <a:ln w="9525">
            <a:solidFill>
              <a:srgbClr val="C5D4E8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502920" y="6428232"/>
            <a:ext cx="603504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7B8C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Illustrative benchmark sample for https://crest-alpha-origin.pages.dev</a:t>
            </a:r>
            <a:endParaRPr lang="en-US" sz="850" dirty="0"/>
          </a:p>
        </p:txBody>
      </p:sp>
      <p:sp>
        <p:nvSpPr>
          <p:cNvPr id="29" name="Text 27"/>
          <p:cNvSpPr/>
          <p:nvPr/>
        </p:nvSpPr>
        <p:spPr>
          <a:xfrm>
            <a:off x="9235440" y="6428232"/>
            <a:ext cx="24688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50" dirty="0">
                <a:solidFill>
                  <a:srgbClr val="7B8C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Crest Alpha Origin</a:t>
            </a:r>
            <a:endParaRPr lang="en-US" sz="85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7111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7111F"/>
          </a:solidFill>
          <a:ln w="12700">
            <a:solidFill>
              <a:srgbClr val="07111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56E0FF">
              <a:alpha val="80000"/>
            </a:srgbClr>
          </a:solidFill>
          <a:ln w="12700">
            <a:solidFill>
              <a:srgbClr val="56E0FF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6565392"/>
            <a:ext cx="12191695" cy="164592"/>
          </a:xfrm>
          <a:prstGeom prst="rect">
            <a:avLst/>
          </a:prstGeom>
          <a:solidFill>
            <a:srgbClr val="F5B84B"/>
          </a:solidFill>
          <a:ln w="12700">
            <a:solidFill>
              <a:srgbClr val="F5B84B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841248" y="1133856"/>
            <a:ext cx="10332720" cy="4297680"/>
          </a:xfrm>
          <a:prstGeom prst="roundRect">
            <a:avLst>
              <a:gd name="adj" fmla="val 3830"/>
            </a:avLst>
          </a:prstGeom>
          <a:solidFill>
            <a:srgbClr val="0E1C33"/>
          </a:solidFill>
          <a:ln w="15240">
            <a:solidFill>
              <a:srgbClr val="16345F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1261872" y="1874520"/>
            <a:ext cx="694944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Build routes people can inspect</a:t>
            </a:r>
            <a:endParaRPr lang="en-US" sz="2800" dirty="0"/>
          </a:p>
        </p:txBody>
      </p:sp>
      <p:sp>
        <p:nvSpPr>
          <p:cNvPr id="7" name="Text 5"/>
          <p:cNvSpPr/>
          <p:nvPr/>
        </p:nvSpPr>
        <p:spPr>
          <a:xfrm>
            <a:off x="1280160" y="2788920"/>
            <a:ext cx="53949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BFD1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Questions, critiques, and replay ideas welcome</a:t>
            </a:r>
            <a:endParaRPr lang="en-US" sz="1500" dirty="0"/>
          </a:p>
        </p:txBody>
      </p:sp>
      <p:sp>
        <p:nvSpPr>
          <p:cNvPr id="8" name="Shape 6"/>
          <p:cNvSpPr/>
          <p:nvPr/>
        </p:nvSpPr>
        <p:spPr>
          <a:xfrm>
            <a:off x="1298448" y="3703320"/>
            <a:ext cx="2331720" cy="292608"/>
          </a:xfrm>
          <a:prstGeom prst="roundRect">
            <a:avLst>
              <a:gd name="adj" fmla="val 25000"/>
            </a:avLst>
          </a:prstGeom>
          <a:solidFill>
            <a:srgbClr val="56E0FF"/>
          </a:solidFill>
          <a:ln w="12700">
            <a:solidFill>
              <a:srgbClr val="56E0FF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1389888" y="3758184"/>
            <a:ext cx="214884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b="1" dirty="0">
                <a:solidFill>
                  <a:srgbClr val="0711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https://crest-alpha-origin.pages.dev</a:t>
            </a:r>
            <a:endParaRPr lang="en-US" sz="850" dirty="0"/>
          </a:p>
        </p:txBody>
      </p:sp>
      <p:sp>
        <p:nvSpPr>
          <p:cNvPr id="10" name="Shape 8"/>
          <p:cNvSpPr/>
          <p:nvPr/>
        </p:nvSpPr>
        <p:spPr>
          <a:xfrm>
            <a:off x="3803904" y="3703320"/>
            <a:ext cx="2057400" cy="292608"/>
          </a:xfrm>
          <a:prstGeom prst="roundRect">
            <a:avLst>
              <a:gd name="adj" fmla="val 25000"/>
            </a:avLst>
          </a:prstGeom>
          <a:solidFill>
            <a:srgbClr val="F5B84B"/>
          </a:solidFill>
          <a:ln w="12700">
            <a:solidFill>
              <a:srgbClr val="F5B84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895344" y="3758184"/>
            <a:ext cx="187452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b="1" dirty="0">
                <a:solidFill>
                  <a:srgbClr val="0711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 prompt, 1 pass, no retries</a:t>
            </a:r>
            <a:endParaRPr lang="en-US" sz="850" dirty="0"/>
          </a:p>
        </p:txBody>
      </p:sp>
      <p:sp>
        <p:nvSpPr>
          <p:cNvPr id="12" name="Shape 10"/>
          <p:cNvSpPr/>
          <p:nvPr/>
        </p:nvSpPr>
        <p:spPr>
          <a:xfrm>
            <a:off x="7973568" y="1965960"/>
            <a:ext cx="2468880" cy="1645920"/>
          </a:xfrm>
          <a:prstGeom prst="line">
            <a:avLst/>
          </a:prstGeom>
          <a:noFill/>
          <a:ln w="25400">
            <a:solidFill>
              <a:srgbClr val="56E0FF"/>
            </a:solidFill>
            <a:prstDash val="solid"/>
            <a:tailEnd type="stealth"/>
          </a:ln>
        </p:spPr>
      </p:sp>
      <p:sp>
        <p:nvSpPr>
          <p:cNvPr id="13" name="Shape 11"/>
          <p:cNvSpPr/>
          <p:nvPr/>
        </p:nvSpPr>
        <p:spPr>
          <a:xfrm>
            <a:off x="8458200" y="4434840"/>
            <a:ext cx="1828800" cy="-1097280"/>
          </a:xfrm>
          <a:prstGeom prst="line">
            <a:avLst/>
          </a:prstGeom>
          <a:noFill/>
          <a:ln w="17780">
            <a:solidFill>
              <a:srgbClr val="F5B84B"/>
            </a:solidFill>
            <a:prstDash val="dash"/>
            <a:tailEnd type="stealth"/>
          </a:ln>
        </p:spPr>
      </p:sp>
      <p:sp>
        <p:nvSpPr>
          <p:cNvPr id="14" name="Shape 12"/>
          <p:cNvSpPr/>
          <p:nvPr/>
        </p:nvSpPr>
        <p:spPr>
          <a:xfrm>
            <a:off x="9528048" y="2606040"/>
            <a:ext cx="960120" cy="960120"/>
          </a:xfrm>
          <a:prstGeom prst="ellipse">
            <a:avLst/>
          </a:prstGeom>
          <a:solidFill>
            <a:srgbClr val="56E0FF">
              <a:alpha val="85000"/>
            </a:srgbClr>
          </a:solidFill>
          <a:ln w="15240">
            <a:solidFill>
              <a:srgbClr val="56E0FF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8412480" y="3520440"/>
            <a:ext cx="475488" cy="475488"/>
          </a:xfrm>
          <a:prstGeom prst="ellipse">
            <a:avLst/>
          </a:prstGeom>
          <a:solidFill>
            <a:srgbClr val="F5B84B">
              <a:alpha val="95000"/>
            </a:srgbClr>
          </a:solidFill>
          <a:ln w="12700">
            <a:solidFill>
              <a:srgbClr val="F5B84B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8229600" y="5074920"/>
            <a:ext cx="21031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56E0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Crest Alpha Origin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8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8FC"/>
          </a:solidFill>
          <a:ln w="12700">
            <a:solidFill>
              <a:srgbClr val="F5F8FC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237744"/>
          </a:xfrm>
          <a:prstGeom prst="rect">
            <a:avLst/>
          </a:prstGeom>
          <a:solidFill>
            <a:srgbClr val="16345F"/>
          </a:solidFill>
          <a:ln w="12700">
            <a:solidFill>
              <a:srgbClr val="16345F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66928" y="384048"/>
            <a:ext cx="237744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56E0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AGENDA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566928" y="621792"/>
            <a:ext cx="81381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24364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How this catalog tells a capability story</a:t>
            </a:r>
            <a:endParaRPr lang="en-US" sz="2400" dirty="0"/>
          </a:p>
        </p:txBody>
      </p:sp>
      <p:sp>
        <p:nvSpPr>
          <p:cNvPr id="6" name="Text 4"/>
          <p:cNvSpPr/>
          <p:nvPr/>
        </p:nvSpPr>
        <p:spPr>
          <a:xfrm>
            <a:off x="566928" y="1078992"/>
            <a:ext cx="85953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B8C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Five moves from benchmark design to benchmark evolution.</a:t>
            </a:r>
            <a:endParaRPr lang="en-US" sz="1100" dirty="0"/>
          </a:p>
        </p:txBody>
      </p:sp>
      <p:sp>
        <p:nvSpPr>
          <p:cNvPr id="7" name="Shape 5"/>
          <p:cNvSpPr/>
          <p:nvPr/>
        </p:nvSpPr>
        <p:spPr>
          <a:xfrm>
            <a:off x="658368" y="1645920"/>
            <a:ext cx="5943600" cy="512064"/>
          </a:xfrm>
          <a:prstGeom prst="roundRect">
            <a:avLst>
              <a:gd name="adj" fmla="val 21429"/>
            </a:avLst>
          </a:prstGeom>
          <a:solidFill>
            <a:srgbClr val="FFFFFF"/>
          </a:solidFill>
          <a:ln w="12700">
            <a:solidFill>
              <a:srgbClr val="56E0FF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841248" y="1755648"/>
            <a:ext cx="237744" cy="237744"/>
          </a:xfrm>
          <a:prstGeom prst="ellipse">
            <a:avLst/>
          </a:prstGeom>
          <a:solidFill>
            <a:srgbClr val="56E0FF"/>
          </a:solidFill>
          <a:ln w="12700">
            <a:solidFill>
              <a:srgbClr val="56E0FF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1234440" y="1755648"/>
            <a:ext cx="49377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24364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Why route catalogs matter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658368" y="2359152"/>
            <a:ext cx="5943600" cy="512064"/>
          </a:xfrm>
          <a:prstGeom prst="roundRect">
            <a:avLst>
              <a:gd name="adj" fmla="val 21429"/>
            </a:avLst>
          </a:prstGeom>
          <a:solidFill>
            <a:srgbClr val="EAF1FB"/>
          </a:solidFill>
          <a:ln w="12700">
            <a:solidFill>
              <a:srgbClr val="C5D4E8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841248" y="2468880"/>
            <a:ext cx="237744" cy="237744"/>
          </a:xfrm>
          <a:prstGeom prst="ellipse">
            <a:avLst/>
          </a:prstGeom>
          <a:solidFill>
            <a:srgbClr val="F5B84B"/>
          </a:solidFill>
          <a:ln w="12700">
            <a:solidFill>
              <a:srgbClr val="F5B84B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1234440" y="2468880"/>
            <a:ext cx="49377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4364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Where observable signal comes from</a:t>
            </a:r>
            <a:endParaRPr lang="en-US" sz="1300" dirty="0"/>
          </a:p>
        </p:txBody>
      </p:sp>
      <p:sp>
        <p:nvSpPr>
          <p:cNvPr id="13" name="Shape 11"/>
          <p:cNvSpPr/>
          <p:nvPr/>
        </p:nvSpPr>
        <p:spPr>
          <a:xfrm>
            <a:off x="658368" y="3072384"/>
            <a:ext cx="5943600" cy="512064"/>
          </a:xfrm>
          <a:prstGeom prst="roundRect">
            <a:avLst>
              <a:gd name="adj" fmla="val 21429"/>
            </a:avLst>
          </a:prstGeom>
          <a:solidFill>
            <a:srgbClr val="EAF1FB"/>
          </a:solidFill>
          <a:ln w="12700">
            <a:solidFill>
              <a:srgbClr val="C5D4E8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841248" y="3182112"/>
            <a:ext cx="237744" cy="237744"/>
          </a:xfrm>
          <a:prstGeom prst="ellipse">
            <a:avLst/>
          </a:prstGeom>
          <a:solidFill>
            <a:srgbClr val="56E0FF"/>
          </a:solidFill>
          <a:ln w="12700">
            <a:solidFill>
              <a:srgbClr val="56E0FF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1234440" y="3182112"/>
            <a:ext cx="49377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4364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How route evidence differs from classic evals</a:t>
            </a:r>
            <a:endParaRPr lang="en-US" sz="1300" dirty="0"/>
          </a:p>
        </p:txBody>
      </p:sp>
      <p:sp>
        <p:nvSpPr>
          <p:cNvPr id="16" name="Shape 14"/>
          <p:cNvSpPr/>
          <p:nvPr/>
        </p:nvSpPr>
        <p:spPr>
          <a:xfrm>
            <a:off x="658368" y="3785616"/>
            <a:ext cx="5943600" cy="512064"/>
          </a:xfrm>
          <a:prstGeom prst="roundRect">
            <a:avLst>
              <a:gd name="adj" fmla="val 21429"/>
            </a:avLst>
          </a:prstGeom>
          <a:solidFill>
            <a:srgbClr val="EAF1FB"/>
          </a:solidFill>
          <a:ln w="12700">
            <a:solidFill>
              <a:srgbClr val="C5D4E8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841248" y="3895344"/>
            <a:ext cx="237744" cy="237744"/>
          </a:xfrm>
          <a:prstGeom prst="ellipse">
            <a:avLst/>
          </a:prstGeom>
          <a:solidFill>
            <a:srgbClr val="F5B84B"/>
          </a:solidFill>
          <a:ln w="12700">
            <a:solidFill>
              <a:srgbClr val="F5B84B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1234440" y="3895344"/>
            <a:ext cx="49377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4364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 an illustrative Crest Alpha Origin sprint shows</a:t>
            </a:r>
            <a:endParaRPr lang="en-US" sz="1300" dirty="0"/>
          </a:p>
        </p:txBody>
      </p:sp>
      <p:sp>
        <p:nvSpPr>
          <p:cNvPr id="19" name="Shape 17"/>
          <p:cNvSpPr/>
          <p:nvPr/>
        </p:nvSpPr>
        <p:spPr>
          <a:xfrm>
            <a:off x="658368" y="4498848"/>
            <a:ext cx="5943600" cy="512064"/>
          </a:xfrm>
          <a:prstGeom prst="roundRect">
            <a:avLst>
              <a:gd name="adj" fmla="val 21429"/>
            </a:avLst>
          </a:prstGeom>
          <a:solidFill>
            <a:srgbClr val="EAF1FB"/>
          </a:solidFill>
          <a:ln w="12700">
            <a:solidFill>
              <a:srgbClr val="C5D4E8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841248" y="4608576"/>
            <a:ext cx="237744" cy="237744"/>
          </a:xfrm>
          <a:prstGeom prst="ellipse">
            <a:avLst/>
          </a:prstGeom>
          <a:solidFill>
            <a:srgbClr val="56E0FF"/>
          </a:solidFill>
          <a:ln w="12700">
            <a:solidFill>
              <a:srgbClr val="56E0FF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1234440" y="4608576"/>
            <a:ext cx="49377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4364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How the catalog should evolve</a:t>
            </a:r>
            <a:endParaRPr lang="en-US" sz="1300" dirty="0"/>
          </a:p>
        </p:txBody>
      </p:sp>
      <p:sp>
        <p:nvSpPr>
          <p:cNvPr id="22" name="Shape 20"/>
          <p:cNvSpPr/>
          <p:nvPr/>
        </p:nvSpPr>
        <p:spPr>
          <a:xfrm>
            <a:off x="7315200" y="1508760"/>
            <a:ext cx="4160520" cy="4206240"/>
          </a:xfrm>
          <a:prstGeom prst="roundRect">
            <a:avLst>
              <a:gd name="adj" fmla="val 3077"/>
            </a:avLst>
          </a:prstGeom>
          <a:solidFill>
            <a:srgbClr val="FFFFFF"/>
          </a:solidFill>
          <a:ln w="12700">
            <a:solidFill>
              <a:srgbClr val="C5D4E8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7589520" y="1755648"/>
            <a:ext cx="16459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24364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Signal stack</a:t>
            </a:r>
            <a:endParaRPr lang="en-US" sz="1600" dirty="0"/>
          </a:p>
        </p:txBody>
      </p:sp>
      <p:sp>
        <p:nvSpPr>
          <p:cNvPr id="24" name="Shape 22"/>
          <p:cNvSpPr/>
          <p:nvPr/>
        </p:nvSpPr>
        <p:spPr>
          <a:xfrm>
            <a:off x="7662672" y="2212848"/>
            <a:ext cx="960120" cy="420624"/>
          </a:xfrm>
          <a:prstGeom prst="roundRect">
            <a:avLst>
              <a:gd name="adj" fmla="val 21739"/>
            </a:avLst>
          </a:prstGeom>
          <a:solidFill>
            <a:srgbClr val="DCE7F5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7662672" y="2322576"/>
            <a:ext cx="96012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0711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Prompt</a:t>
            </a:r>
            <a:endParaRPr lang="en-US" sz="1000" dirty="0"/>
          </a:p>
        </p:txBody>
      </p:sp>
      <p:sp>
        <p:nvSpPr>
          <p:cNvPr id="26" name="Shape 24"/>
          <p:cNvSpPr/>
          <p:nvPr/>
        </p:nvSpPr>
        <p:spPr>
          <a:xfrm>
            <a:off x="8156448" y="2761488"/>
            <a:ext cx="1234440" cy="420624"/>
          </a:xfrm>
          <a:prstGeom prst="roundRect">
            <a:avLst>
              <a:gd name="adj" fmla="val 21739"/>
            </a:avLst>
          </a:prstGeom>
          <a:solidFill>
            <a:srgbClr val="D5E7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8156448" y="2871216"/>
            <a:ext cx="123444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0711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</a:t>
            </a:r>
            <a:endParaRPr lang="en-US" sz="1000" dirty="0"/>
          </a:p>
        </p:txBody>
      </p:sp>
      <p:sp>
        <p:nvSpPr>
          <p:cNvPr id="28" name="Shape 26"/>
          <p:cNvSpPr/>
          <p:nvPr/>
        </p:nvSpPr>
        <p:spPr>
          <a:xfrm>
            <a:off x="8759952" y="3310128"/>
            <a:ext cx="1417320" cy="420624"/>
          </a:xfrm>
          <a:prstGeom prst="roundRect">
            <a:avLst>
              <a:gd name="adj" fmla="val 21739"/>
            </a:avLst>
          </a:prstGeom>
          <a:solidFill>
            <a:srgbClr val="BFE8F3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8759952" y="3419856"/>
            <a:ext cx="141732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0711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Build</a:t>
            </a:r>
            <a:endParaRPr lang="en-US" sz="1000" dirty="0"/>
          </a:p>
        </p:txBody>
      </p:sp>
      <p:sp>
        <p:nvSpPr>
          <p:cNvPr id="30" name="Shape 28"/>
          <p:cNvSpPr/>
          <p:nvPr/>
        </p:nvSpPr>
        <p:spPr>
          <a:xfrm>
            <a:off x="9454896" y="3858768"/>
            <a:ext cx="1508760" cy="420624"/>
          </a:xfrm>
          <a:prstGeom prst="roundRect">
            <a:avLst>
              <a:gd name="adj" fmla="val 21739"/>
            </a:avLst>
          </a:prstGeom>
          <a:solidFill>
            <a:srgbClr val="FCE7B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9454896" y="3968496"/>
            <a:ext cx="15087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0711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Polish</a:t>
            </a:r>
            <a:endParaRPr lang="en-US" sz="1000" dirty="0"/>
          </a:p>
        </p:txBody>
      </p:sp>
      <p:sp>
        <p:nvSpPr>
          <p:cNvPr id="32" name="Shape 30"/>
          <p:cNvSpPr/>
          <p:nvPr/>
        </p:nvSpPr>
        <p:spPr>
          <a:xfrm>
            <a:off x="10168128" y="4407408"/>
            <a:ext cx="1078992" cy="420624"/>
          </a:xfrm>
          <a:prstGeom prst="roundRect">
            <a:avLst>
              <a:gd name="adj" fmla="val 21739"/>
            </a:avLst>
          </a:prstGeom>
          <a:solidFill>
            <a:srgbClr val="D7F0E8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10168128" y="4517136"/>
            <a:ext cx="1078992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0711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Deliver</a:t>
            </a:r>
            <a:endParaRPr lang="en-US" sz="1000" dirty="0"/>
          </a:p>
        </p:txBody>
      </p:sp>
      <p:sp>
        <p:nvSpPr>
          <p:cNvPr id="34" name="Text 32"/>
          <p:cNvSpPr/>
          <p:nvPr/>
        </p:nvSpPr>
        <p:spPr>
          <a:xfrm>
            <a:off x="7589520" y="5193792"/>
            <a:ext cx="338328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B8C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catalog works because every route exposes a different layer of model behaviour.</a:t>
            </a:r>
            <a:endParaRPr lang="en-US" sz="1100" dirty="0"/>
          </a:p>
        </p:txBody>
      </p:sp>
      <p:sp>
        <p:nvSpPr>
          <p:cNvPr id="35" name="Shape 33"/>
          <p:cNvSpPr/>
          <p:nvPr/>
        </p:nvSpPr>
        <p:spPr>
          <a:xfrm>
            <a:off x="457200" y="6400800"/>
            <a:ext cx="11247120" cy="0"/>
          </a:xfrm>
          <a:prstGeom prst="line">
            <a:avLst/>
          </a:prstGeom>
          <a:noFill/>
          <a:ln w="9525">
            <a:solidFill>
              <a:srgbClr val="C5D4E8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502920" y="6428232"/>
            <a:ext cx="603504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7B8C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Illustrative benchmark sample for https://crest-alpha-origin.pages.dev</a:t>
            </a:r>
            <a:endParaRPr lang="en-US" sz="850" dirty="0"/>
          </a:p>
        </p:txBody>
      </p:sp>
      <p:sp>
        <p:nvSpPr>
          <p:cNvPr id="37" name="Text 35"/>
          <p:cNvSpPr/>
          <p:nvPr/>
        </p:nvSpPr>
        <p:spPr>
          <a:xfrm>
            <a:off x="9235440" y="6428232"/>
            <a:ext cx="24688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50" dirty="0">
                <a:solidFill>
                  <a:srgbClr val="7B8C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Crest Alpha Origin</a:t>
            </a:r>
            <a:endParaRPr lang="en-US" sz="8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8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8FC"/>
          </a:solidFill>
          <a:ln w="12700">
            <a:solidFill>
              <a:srgbClr val="F5F8FC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237744"/>
          </a:xfrm>
          <a:prstGeom prst="rect">
            <a:avLst/>
          </a:prstGeom>
          <a:solidFill>
            <a:srgbClr val="16345F"/>
          </a:solidFill>
          <a:ln w="12700">
            <a:solidFill>
              <a:srgbClr val="16345F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66928" y="384048"/>
            <a:ext cx="237744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56E0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WHY THIS MATTERS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566928" y="621792"/>
            <a:ext cx="81381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24364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Benchmarks need artefacts, not just answers</a:t>
            </a:r>
            <a:endParaRPr lang="en-US" sz="2400" dirty="0"/>
          </a:p>
        </p:txBody>
      </p:sp>
      <p:sp>
        <p:nvSpPr>
          <p:cNvPr id="6" name="Text 4"/>
          <p:cNvSpPr/>
          <p:nvPr/>
        </p:nvSpPr>
        <p:spPr>
          <a:xfrm>
            <a:off x="566928" y="1078992"/>
            <a:ext cx="85953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B8C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Text-only evals miss delivery quality, layout judgement, and failure legibility.</a:t>
            </a:r>
            <a:endParaRPr lang="en-US" sz="1100" dirty="0"/>
          </a:p>
        </p:txBody>
      </p:sp>
      <p:sp>
        <p:nvSpPr>
          <p:cNvPr id="7" name="Shape 5"/>
          <p:cNvSpPr/>
          <p:nvPr/>
        </p:nvSpPr>
        <p:spPr>
          <a:xfrm>
            <a:off x="658368" y="1828800"/>
            <a:ext cx="146304" cy="146304"/>
          </a:xfrm>
          <a:prstGeom prst="ellipse">
            <a:avLst/>
          </a:prstGeom>
          <a:solidFill>
            <a:srgbClr val="56E0FF"/>
          </a:solidFill>
          <a:ln w="12700">
            <a:solidFill>
              <a:srgbClr val="56E0FF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96112" y="1810512"/>
            <a:ext cx="41148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4364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polished answer can still hide weak planning and brittle assembly.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658368" y="2395728"/>
            <a:ext cx="146304" cy="146304"/>
          </a:xfrm>
          <a:prstGeom prst="ellipse">
            <a:avLst/>
          </a:prstGeom>
          <a:solidFill>
            <a:srgbClr val="F5B84B"/>
          </a:solidFill>
          <a:ln w="12700">
            <a:solidFill>
              <a:srgbClr val="F5B84B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896112" y="2377440"/>
            <a:ext cx="41148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4364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Routes force the model to commit to code, layout, notes, and final packaging.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658368" y="2962656"/>
            <a:ext cx="146304" cy="146304"/>
          </a:xfrm>
          <a:prstGeom prst="ellipse">
            <a:avLst/>
          </a:prstGeom>
          <a:solidFill>
            <a:srgbClr val="52C7A5"/>
          </a:solidFill>
          <a:ln w="12700">
            <a:solidFill>
              <a:srgbClr val="52C7A5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896112" y="2944368"/>
            <a:ext cx="41148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4364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That makes misses visible enough to improve the benchmark itself.</a:t>
            </a:r>
            <a:endParaRPr lang="en-US" sz="1300" dirty="0"/>
          </a:p>
        </p:txBody>
      </p:sp>
      <p:sp>
        <p:nvSpPr>
          <p:cNvPr id="13" name="Shape 11"/>
          <p:cNvSpPr/>
          <p:nvPr/>
        </p:nvSpPr>
        <p:spPr>
          <a:xfrm>
            <a:off x="6309360" y="1600200"/>
            <a:ext cx="5074920" cy="2331720"/>
          </a:xfrm>
          <a:prstGeom prst="roundRect">
            <a:avLst>
              <a:gd name="adj" fmla="val 6275"/>
            </a:avLst>
          </a:prstGeom>
          <a:solidFill>
            <a:srgbClr val="16345F"/>
          </a:solidFill>
          <a:ln w="12700">
            <a:solidFill>
              <a:srgbClr val="16345F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6601968" y="1993392"/>
            <a:ext cx="44805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 routes x 5 artefact types</a:t>
            </a:r>
            <a:endParaRPr lang="en-US" sz="2400" dirty="0"/>
          </a:p>
        </p:txBody>
      </p:sp>
      <p:sp>
        <p:nvSpPr>
          <p:cNvPr id="15" name="Text 13"/>
          <p:cNvSpPr/>
          <p:nvPr/>
        </p:nvSpPr>
        <p:spPr>
          <a:xfrm>
            <a:off x="6720840" y="2670048"/>
            <a:ext cx="42519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50" dirty="0">
                <a:solidFill>
                  <a:srgbClr val="D0DBE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route catalog multiplies evidence by making the model finish work in public.</a:t>
            </a:r>
            <a:endParaRPr lang="en-US" sz="1150" dirty="0"/>
          </a:p>
        </p:txBody>
      </p:sp>
      <p:sp>
        <p:nvSpPr>
          <p:cNvPr id="16" name="Shape 14"/>
          <p:cNvSpPr/>
          <p:nvPr/>
        </p:nvSpPr>
        <p:spPr>
          <a:xfrm>
            <a:off x="6583680" y="4297680"/>
            <a:ext cx="1097280" cy="914400"/>
          </a:xfrm>
          <a:prstGeom prst="roundRect">
            <a:avLst>
              <a:gd name="adj" fmla="val 10000"/>
            </a:avLst>
          </a:prstGeom>
          <a:solidFill>
            <a:srgbClr val="DCE7F5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6656832" y="4636008"/>
            <a:ext cx="950976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0711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prompt quality</a:t>
            </a:r>
            <a:endParaRPr lang="en-US" sz="950" dirty="0"/>
          </a:p>
        </p:txBody>
      </p:sp>
      <p:sp>
        <p:nvSpPr>
          <p:cNvPr id="18" name="Shape 16"/>
          <p:cNvSpPr/>
          <p:nvPr/>
        </p:nvSpPr>
        <p:spPr>
          <a:xfrm>
            <a:off x="7909560" y="4297680"/>
            <a:ext cx="1325880" cy="914400"/>
          </a:xfrm>
          <a:prstGeom prst="roundRect">
            <a:avLst>
              <a:gd name="adj" fmla="val 10000"/>
            </a:avLst>
          </a:prstGeom>
          <a:solidFill>
            <a:srgbClr val="C7F4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7982712" y="4636008"/>
            <a:ext cx="1179576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0711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build choices</a:t>
            </a:r>
            <a:endParaRPr lang="en-US" sz="950" dirty="0"/>
          </a:p>
        </p:txBody>
      </p:sp>
      <p:sp>
        <p:nvSpPr>
          <p:cNvPr id="20" name="Shape 18"/>
          <p:cNvSpPr/>
          <p:nvPr/>
        </p:nvSpPr>
        <p:spPr>
          <a:xfrm>
            <a:off x="9464040" y="4297680"/>
            <a:ext cx="1417320" cy="914400"/>
          </a:xfrm>
          <a:prstGeom prst="roundRect">
            <a:avLst>
              <a:gd name="adj" fmla="val 10000"/>
            </a:avLst>
          </a:prstGeom>
          <a:solidFill>
            <a:srgbClr val="FCE0A7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9537192" y="4636008"/>
            <a:ext cx="1271016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0711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finish quality</a:t>
            </a:r>
            <a:endParaRPr lang="en-US" sz="950" dirty="0"/>
          </a:p>
        </p:txBody>
      </p:sp>
      <p:sp>
        <p:nvSpPr>
          <p:cNvPr id="22" name="Shape 20"/>
          <p:cNvSpPr/>
          <p:nvPr/>
        </p:nvSpPr>
        <p:spPr>
          <a:xfrm>
            <a:off x="5577840" y="4754880"/>
            <a:ext cx="731520" cy="0"/>
          </a:xfrm>
          <a:prstGeom prst="line">
            <a:avLst/>
          </a:prstGeom>
          <a:noFill/>
          <a:ln w="19050">
            <a:solidFill>
              <a:srgbClr val="56E0FF"/>
            </a:solidFill>
            <a:prstDash val="solid"/>
            <a:tailEnd type="stealth"/>
          </a:ln>
        </p:spPr>
      </p:sp>
      <p:sp>
        <p:nvSpPr>
          <p:cNvPr id="23" name="Text 21"/>
          <p:cNvSpPr/>
          <p:nvPr/>
        </p:nvSpPr>
        <p:spPr>
          <a:xfrm>
            <a:off x="4389120" y="4617720"/>
            <a:ext cx="9144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7B8C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Evidence ladder</a:t>
            </a:r>
            <a:endParaRPr lang="en-US" sz="900" dirty="0"/>
          </a:p>
        </p:txBody>
      </p:sp>
      <p:sp>
        <p:nvSpPr>
          <p:cNvPr id="24" name="Shape 22"/>
          <p:cNvSpPr/>
          <p:nvPr/>
        </p:nvSpPr>
        <p:spPr>
          <a:xfrm>
            <a:off x="457200" y="6400800"/>
            <a:ext cx="11247120" cy="0"/>
          </a:xfrm>
          <a:prstGeom prst="line">
            <a:avLst/>
          </a:prstGeom>
          <a:noFill/>
          <a:ln w="9525">
            <a:solidFill>
              <a:srgbClr val="C5D4E8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502920" y="6428232"/>
            <a:ext cx="603504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7B8C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Illustrative benchmark sample for https://crest-alpha-origin.pages.dev</a:t>
            </a:r>
            <a:endParaRPr lang="en-US" sz="850" dirty="0"/>
          </a:p>
        </p:txBody>
      </p:sp>
      <p:sp>
        <p:nvSpPr>
          <p:cNvPr id="26" name="Text 24"/>
          <p:cNvSpPr/>
          <p:nvPr/>
        </p:nvSpPr>
        <p:spPr>
          <a:xfrm>
            <a:off x="9235440" y="6428232"/>
            <a:ext cx="24688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50" dirty="0">
                <a:solidFill>
                  <a:srgbClr val="7B8C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Crest Alpha Origin</a:t>
            </a:r>
            <a:endParaRPr lang="en-US" sz="8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8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8FC"/>
          </a:solidFill>
          <a:ln w="12700">
            <a:solidFill>
              <a:srgbClr val="F5F8FC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237744"/>
          </a:xfrm>
          <a:prstGeom prst="rect">
            <a:avLst/>
          </a:prstGeom>
          <a:solidFill>
            <a:srgbClr val="16345F"/>
          </a:solidFill>
          <a:ln w="12700">
            <a:solidFill>
              <a:srgbClr val="16345F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66928" y="384048"/>
            <a:ext cx="237744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56E0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SIGNAL DENSITY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566928" y="621792"/>
            <a:ext cx="81381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24364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One pass can expose 68 observable signals</a:t>
            </a:r>
            <a:endParaRPr lang="en-US" sz="2400" dirty="0"/>
          </a:p>
        </p:txBody>
      </p:sp>
      <p:sp>
        <p:nvSpPr>
          <p:cNvPr id="6" name="Text 4"/>
          <p:cNvSpPr/>
          <p:nvPr/>
        </p:nvSpPr>
        <p:spPr>
          <a:xfrm>
            <a:off x="566928" y="1078992"/>
            <a:ext cx="85953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B8C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point is not volume for its own sake; it is inspection depth.</a:t>
            </a:r>
            <a:endParaRPr lang="en-US" sz="1100" dirty="0"/>
          </a:p>
        </p:txBody>
      </p:sp>
      <p:sp>
        <p:nvSpPr>
          <p:cNvPr id="7" name="Shape 5"/>
          <p:cNvSpPr/>
          <p:nvPr/>
        </p:nvSpPr>
        <p:spPr>
          <a:xfrm>
            <a:off x="768096" y="1600200"/>
            <a:ext cx="6675120" cy="3749040"/>
          </a:xfrm>
          <a:prstGeom prst="roundRect">
            <a:avLst>
              <a:gd name="adj" fmla="val 4390"/>
            </a:avLst>
          </a:prstGeom>
          <a:solidFill>
            <a:srgbClr val="FFFFFF"/>
          </a:solidFill>
          <a:ln w="12700">
            <a:solidFill>
              <a:srgbClr val="C5D4E8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1078992" y="1920240"/>
            <a:ext cx="274320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5400" b="1" dirty="0">
                <a:solidFill>
                  <a:srgbClr val="F5B84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68</a:t>
            </a:r>
            <a:endParaRPr lang="en-US" sz="5400" dirty="0"/>
          </a:p>
        </p:txBody>
      </p:sp>
      <p:sp>
        <p:nvSpPr>
          <p:cNvPr id="9" name="Text 7"/>
          <p:cNvSpPr/>
          <p:nvPr/>
        </p:nvSpPr>
        <p:spPr>
          <a:xfrm>
            <a:off x="1097280" y="2971800"/>
            <a:ext cx="347472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4364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observable signals per run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1097280" y="3657600"/>
            <a:ext cx="53035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7B8C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Routes expose planning, execution, taste, and finish quality in the same attempt.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8046720" y="1828800"/>
            <a:ext cx="1097280" cy="292608"/>
          </a:xfrm>
          <a:prstGeom prst="roundRect">
            <a:avLst>
              <a:gd name="adj" fmla="val 25000"/>
            </a:avLst>
          </a:prstGeom>
          <a:solidFill>
            <a:srgbClr val="DCE7F5"/>
          </a:solidFill>
          <a:ln w="12700">
            <a:solidFill>
              <a:srgbClr val="DCE7F5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8138160" y="1883664"/>
            <a:ext cx="91440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b="1" dirty="0">
                <a:solidFill>
                  <a:srgbClr val="0711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planning</a:t>
            </a:r>
            <a:endParaRPr lang="en-US" sz="850" dirty="0"/>
          </a:p>
        </p:txBody>
      </p:sp>
      <p:sp>
        <p:nvSpPr>
          <p:cNvPr id="13" name="Shape 11"/>
          <p:cNvSpPr/>
          <p:nvPr/>
        </p:nvSpPr>
        <p:spPr>
          <a:xfrm>
            <a:off x="9281160" y="1828800"/>
            <a:ext cx="1097280" cy="292608"/>
          </a:xfrm>
          <a:prstGeom prst="roundRect">
            <a:avLst>
              <a:gd name="adj" fmla="val 25000"/>
            </a:avLst>
          </a:prstGeom>
          <a:solidFill>
            <a:srgbClr val="C7F4FF"/>
          </a:solidFill>
          <a:ln w="12700">
            <a:solidFill>
              <a:srgbClr val="C7F4FF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372600" y="1883664"/>
            <a:ext cx="91440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b="1" dirty="0">
                <a:solidFill>
                  <a:srgbClr val="0711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execution</a:t>
            </a:r>
            <a:endParaRPr lang="en-US" sz="850" dirty="0"/>
          </a:p>
        </p:txBody>
      </p:sp>
      <p:sp>
        <p:nvSpPr>
          <p:cNvPr id="15" name="Shape 13"/>
          <p:cNvSpPr/>
          <p:nvPr/>
        </p:nvSpPr>
        <p:spPr>
          <a:xfrm>
            <a:off x="8046720" y="2304288"/>
            <a:ext cx="1417320" cy="292608"/>
          </a:xfrm>
          <a:prstGeom prst="roundRect">
            <a:avLst>
              <a:gd name="adj" fmla="val 25000"/>
            </a:avLst>
          </a:prstGeom>
          <a:solidFill>
            <a:srgbClr val="FCE7BF"/>
          </a:solidFill>
          <a:ln w="12700">
            <a:solidFill>
              <a:srgbClr val="FCE7BF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8138160" y="2359152"/>
            <a:ext cx="123444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b="1" dirty="0">
                <a:solidFill>
                  <a:srgbClr val="0711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presentation</a:t>
            </a:r>
            <a:endParaRPr lang="en-US" sz="850" dirty="0"/>
          </a:p>
        </p:txBody>
      </p:sp>
      <p:sp>
        <p:nvSpPr>
          <p:cNvPr id="17" name="Shape 15"/>
          <p:cNvSpPr/>
          <p:nvPr/>
        </p:nvSpPr>
        <p:spPr>
          <a:xfrm>
            <a:off x="9601200" y="2304288"/>
            <a:ext cx="1115568" cy="292608"/>
          </a:xfrm>
          <a:prstGeom prst="roundRect">
            <a:avLst>
              <a:gd name="adj" fmla="val 25000"/>
            </a:avLst>
          </a:prstGeom>
          <a:solidFill>
            <a:srgbClr val="D7F0E8"/>
          </a:solidFill>
          <a:ln w="12700">
            <a:solidFill>
              <a:srgbClr val="D7F0E8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9692640" y="2359152"/>
            <a:ext cx="932688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b="1" dirty="0">
                <a:solidFill>
                  <a:srgbClr val="0711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recovery</a:t>
            </a:r>
            <a:endParaRPr lang="en-US" sz="850" dirty="0"/>
          </a:p>
        </p:txBody>
      </p:sp>
      <p:sp>
        <p:nvSpPr>
          <p:cNvPr id="19" name="Shape 17"/>
          <p:cNvSpPr/>
          <p:nvPr/>
        </p:nvSpPr>
        <p:spPr>
          <a:xfrm>
            <a:off x="7699248" y="2926080"/>
            <a:ext cx="3566160" cy="1874520"/>
          </a:xfrm>
          <a:prstGeom prst="roundRect">
            <a:avLst>
              <a:gd name="adj" fmla="val 6341"/>
            </a:avLst>
          </a:prstGeom>
          <a:solidFill>
            <a:srgbClr val="FFFFFF"/>
          </a:solidFill>
          <a:ln w="12700">
            <a:solidFill>
              <a:srgbClr val="C5D4E8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7699248" y="2926080"/>
            <a:ext cx="3566160" cy="73152"/>
          </a:xfrm>
          <a:prstGeom prst="rect">
            <a:avLst/>
          </a:prstGeom>
          <a:solidFill>
            <a:srgbClr val="56E0FF"/>
          </a:solidFill>
          <a:ln w="12700">
            <a:solidFill>
              <a:srgbClr val="56E0FF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7845552" y="3090672"/>
            <a:ext cx="3273552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4364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Why this matters</a:t>
            </a:r>
            <a:endParaRPr lang="en-US" sz="1400" dirty="0"/>
          </a:p>
        </p:txBody>
      </p:sp>
      <p:sp>
        <p:nvSpPr>
          <p:cNvPr id="22" name="Text 20"/>
          <p:cNvSpPr/>
          <p:nvPr/>
        </p:nvSpPr>
        <p:spPr>
          <a:xfrm>
            <a:off x="7845552" y="3438144"/>
            <a:ext cx="3273552" cy="121615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7B8C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catalog becomes more than a scorecard when each route leaves behind inspectable structure, styling, notes, and packaging choices.</a:t>
            </a:r>
            <a:endParaRPr lang="en-US" sz="1050" dirty="0"/>
          </a:p>
        </p:txBody>
      </p:sp>
      <p:sp>
        <p:nvSpPr>
          <p:cNvPr id="23" name="Shape 21"/>
          <p:cNvSpPr/>
          <p:nvPr/>
        </p:nvSpPr>
        <p:spPr>
          <a:xfrm>
            <a:off x="457200" y="6400800"/>
            <a:ext cx="11247120" cy="0"/>
          </a:xfrm>
          <a:prstGeom prst="line">
            <a:avLst/>
          </a:prstGeom>
          <a:noFill/>
          <a:ln w="9525">
            <a:solidFill>
              <a:srgbClr val="C5D4E8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502920" y="6428232"/>
            <a:ext cx="603504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7B8C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Illustrative benchmark sample for https://crest-alpha-origin.pages.dev</a:t>
            </a:r>
            <a:endParaRPr lang="en-US" sz="850" dirty="0"/>
          </a:p>
        </p:txBody>
      </p:sp>
      <p:sp>
        <p:nvSpPr>
          <p:cNvPr id="25" name="Text 23"/>
          <p:cNvSpPr/>
          <p:nvPr/>
        </p:nvSpPr>
        <p:spPr>
          <a:xfrm>
            <a:off x="9235440" y="6428232"/>
            <a:ext cx="24688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50" dirty="0">
                <a:solidFill>
                  <a:srgbClr val="7B8C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Crest Alpha Origin</a:t>
            </a:r>
            <a:endParaRPr lang="en-US" sz="8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8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8FC"/>
          </a:solidFill>
          <a:ln w="12700">
            <a:solidFill>
              <a:srgbClr val="F5F8FC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237744"/>
          </a:xfrm>
          <a:prstGeom prst="rect">
            <a:avLst/>
          </a:prstGeom>
          <a:solidFill>
            <a:srgbClr val="16345F"/>
          </a:solidFill>
          <a:ln w="12700">
            <a:solidFill>
              <a:srgbClr val="16345F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66928" y="384048"/>
            <a:ext cx="237744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56E0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ROUTE LANDSCAPE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566928" y="621792"/>
            <a:ext cx="81381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24364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Different routes stress different parts of the model</a:t>
            </a:r>
            <a:endParaRPr lang="en-US" sz="2400" dirty="0"/>
          </a:p>
        </p:txBody>
      </p:sp>
      <p:sp>
        <p:nvSpPr>
          <p:cNvPr id="6" name="Text 4"/>
          <p:cNvSpPr/>
          <p:nvPr/>
        </p:nvSpPr>
        <p:spPr>
          <a:xfrm>
            <a:off x="566928" y="1078992"/>
            <a:ext cx="85953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B8C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First-pass completion rate by route in an illustrative one-shot catalog.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786384" y="1417320"/>
            <a:ext cx="3657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24364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First-pass completion rate by route</a:t>
            </a:r>
            <a:endParaRPr lang="en-US" sz="1100" dirty="0"/>
          </a:p>
        </p:txBody>
      </p:sp>
      <p:graphicFrame>
        <p:nvGraphicFramePr>
          <p:cNvPr id="8" name="Chart 0" descr=""/>
          <p:cNvGraphicFramePr/>
          <p:nvPr/>
        </p:nvGraphicFramePr>
        <p:xfrm>
          <a:off x="731520" y="1691640"/>
          <a:ext cx="6858000" cy="411480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9" name="Shape 6"/>
          <p:cNvSpPr/>
          <p:nvPr/>
        </p:nvSpPr>
        <p:spPr>
          <a:xfrm>
            <a:off x="7973568" y="1783080"/>
            <a:ext cx="3474720" cy="1234440"/>
          </a:xfrm>
          <a:prstGeom prst="roundRect">
            <a:avLst>
              <a:gd name="adj" fmla="val 9630"/>
            </a:avLst>
          </a:prstGeom>
          <a:solidFill>
            <a:srgbClr val="FFFFFF"/>
          </a:solidFill>
          <a:ln w="12700">
            <a:solidFill>
              <a:srgbClr val="C5D4E8"/>
            </a:solidFill>
            <a:prstDash val="solid"/>
          </a:ln>
        </p:spPr>
      </p:sp>
      <p:sp>
        <p:nvSpPr>
          <p:cNvPr id="10" name="Shape 7"/>
          <p:cNvSpPr/>
          <p:nvPr/>
        </p:nvSpPr>
        <p:spPr>
          <a:xfrm>
            <a:off x="7973568" y="1783080"/>
            <a:ext cx="3474720" cy="73152"/>
          </a:xfrm>
          <a:prstGeom prst="rect">
            <a:avLst/>
          </a:prstGeom>
          <a:solidFill>
            <a:srgbClr val="56E0FF"/>
          </a:solidFill>
          <a:ln w="12700">
            <a:solidFill>
              <a:srgbClr val="56E0FF"/>
            </a:solidFill>
            <a:prstDash val="solid"/>
          </a:ln>
        </p:spPr>
      </p:sp>
      <p:sp>
        <p:nvSpPr>
          <p:cNvPr id="11" name="Text 8"/>
          <p:cNvSpPr/>
          <p:nvPr/>
        </p:nvSpPr>
        <p:spPr>
          <a:xfrm>
            <a:off x="8119872" y="1947672"/>
            <a:ext cx="3182112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4364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Broad assembly wins</a:t>
            </a:r>
            <a:endParaRPr lang="en-US" sz="1400" dirty="0"/>
          </a:p>
        </p:txBody>
      </p:sp>
      <p:sp>
        <p:nvSpPr>
          <p:cNvPr id="12" name="Text 9"/>
          <p:cNvSpPr/>
          <p:nvPr/>
        </p:nvSpPr>
        <p:spPr>
          <a:xfrm>
            <a:off x="8119872" y="2295144"/>
            <a:ext cx="3182112" cy="57607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7B8C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Website and dashboard routes reward models that can compose multiple moving parts cleanly.</a:t>
            </a:r>
            <a:endParaRPr lang="en-US" sz="1050" dirty="0"/>
          </a:p>
        </p:txBody>
      </p:sp>
      <p:sp>
        <p:nvSpPr>
          <p:cNvPr id="13" name="Shape 10"/>
          <p:cNvSpPr/>
          <p:nvPr/>
        </p:nvSpPr>
        <p:spPr>
          <a:xfrm>
            <a:off x="7973568" y="3154680"/>
            <a:ext cx="3474720" cy="1234440"/>
          </a:xfrm>
          <a:prstGeom prst="roundRect">
            <a:avLst>
              <a:gd name="adj" fmla="val 9630"/>
            </a:avLst>
          </a:prstGeom>
          <a:solidFill>
            <a:srgbClr val="FFFFFF"/>
          </a:solidFill>
          <a:ln w="12700">
            <a:solidFill>
              <a:srgbClr val="C5D4E8"/>
            </a:solidFill>
            <a:prstDash val="solid"/>
          </a:ln>
        </p:spPr>
      </p:sp>
      <p:sp>
        <p:nvSpPr>
          <p:cNvPr id="14" name="Shape 11"/>
          <p:cNvSpPr/>
          <p:nvPr/>
        </p:nvSpPr>
        <p:spPr>
          <a:xfrm>
            <a:off x="7973568" y="3154680"/>
            <a:ext cx="3474720" cy="73152"/>
          </a:xfrm>
          <a:prstGeom prst="rect">
            <a:avLst/>
          </a:prstGeom>
          <a:solidFill>
            <a:srgbClr val="F5B84B"/>
          </a:solidFill>
          <a:ln w="12700">
            <a:solidFill>
              <a:srgbClr val="F5B84B"/>
            </a:solidFill>
            <a:prstDash val="solid"/>
          </a:ln>
        </p:spPr>
      </p:sp>
      <p:sp>
        <p:nvSpPr>
          <p:cNvPr id="15" name="Text 12"/>
          <p:cNvSpPr/>
          <p:nvPr/>
        </p:nvSpPr>
        <p:spPr>
          <a:xfrm>
            <a:off x="8119872" y="3319272"/>
            <a:ext cx="3182112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4364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Constraint-heavy routes bite</a:t>
            </a:r>
            <a:endParaRPr lang="en-US" sz="1400" dirty="0"/>
          </a:p>
        </p:txBody>
      </p:sp>
      <p:sp>
        <p:nvSpPr>
          <p:cNvPr id="16" name="Text 13"/>
          <p:cNvSpPr/>
          <p:nvPr/>
        </p:nvSpPr>
        <p:spPr>
          <a:xfrm>
            <a:off x="8119872" y="3666744"/>
            <a:ext cx="3182112" cy="57607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7B8C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Maproom and physics punish brittle reasoning and expose weak assumption handling quickly.</a:t>
            </a:r>
            <a:endParaRPr lang="en-US" sz="1050" dirty="0"/>
          </a:p>
        </p:txBody>
      </p:sp>
      <p:sp>
        <p:nvSpPr>
          <p:cNvPr id="17" name="Shape 14"/>
          <p:cNvSpPr/>
          <p:nvPr/>
        </p:nvSpPr>
        <p:spPr>
          <a:xfrm>
            <a:off x="7973568" y="4526280"/>
            <a:ext cx="3474720" cy="960120"/>
          </a:xfrm>
          <a:prstGeom prst="roundRect">
            <a:avLst>
              <a:gd name="adj" fmla="val 12381"/>
            </a:avLst>
          </a:prstGeom>
          <a:solidFill>
            <a:srgbClr val="FFFFFF"/>
          </a:solidFill>
          <a:ln w="12700">
            <a:solidFill>
              <a:srgbClr val="C5D4E8"/>
            </a:solidFill>
            <a:prstDash val="solid"/>
          </a:ln>
        </p:spPr>
      </p:sp>
      <p:sp>
        <p:nvSpPr>
          <p:cNvPr id="18" name="Shape 15"/>
          <p:cNvSpPr/>
          <p:nvPr/>
        </p:nvSpPr>
        <p:spPr>
          <a:xfrm>
            <a:off x="7973568" y="4526280"/>
            <a:ext cx="3474720" cy="73152"/>
          </a:xfrm>
          <a:prstGeom prst="rect">
            <a:avLst/>
          </a:prstGeom>
          <a:solidFill>
            <a:srgbClr val="52C7A5"/>
          </a:solidFill>
          <a:ln w="12700">
            <a:solidFill>
              <a:srgbClr val="52C7A5"/>
            </a:solidFill>
            <a:prstDash val="solid"/>
          </a:ln>
        </p:spPr>
      </p:sp>
      <p:sp>
        <p:nvSpPr>
          <p:cNvPr id="19" name="Text 16"/>
          <p:cNvSpPr/>
          <p:nvPr/>
        </p:nvSpPr>
        <p:spPr>
          <a:xfrm>
            <a:off x="8119872" y="4690872"/>
            <a:ext cx="3182112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4364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Presentation routes matter</a:t>
            </a:r>
            <a:endParaRPr lang="en-US" sz="1400" dirty="0"/>
          </a:p>
        </p:txBody>
      </p:sp>
      <p:sp>
        <p:nvSpPr>
          <p:cNvPr id="20" name="Text 17"/>
          <p:cNvSpPr/>
          <p:nvPr/>
        </p:nvSpPr>
        <p:spPr>
          <a:xfrm>
            <a:off x="8119872" y="5038344"/>
            <a:ext cx="3182112" cy="30175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7B8C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PowerPoint sits in the middle because hierarchy, pacing, and notes all count.</a:t>
            </a:r>
            <a:endParaRPr lang="en-US" sz="1050" dirty="0"/>
          </a:p>
        </p:txBody>
      </p:sp>
      <p:sp>
        <p:nvSpPr>
          <p:cNvPr id="21" name="Shape 18"/>
          <p:cNvSpPr/>
          <p:nvPr/>
        </p:nvSpPr>
        <p:spPr>
          <a:xfrm>
            <a:off x="457200" y="6400800"/>
            <a:ext cx="11247120" cy="0"/>
          </a:xfrm>
          <a:prstGeom prst="line">
            <a:avLst/>
          </a:prstGeom>
          <a:noFill/>
          <a:ln w="9525">
            <a:solidFill>
              <a:srgbClr val="C5D4E8"/>
            </a:solidFill>
            <a:prstDash val="solid"/>
          </a:ln>
        </p:spPr>
      </p:sp>
      <p:sp>
        <p:nvSpPr>
          <p:cNvPr id="22" name="Text 19"/>
          <p:cNvSpPr/>
          <p:nvPr/>
        </p:nvSpPr>
        <p:spPr>
          <a:xfrm>
            <a:off x="502920" y="6428232"/>
            <a:ext cx="603504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7B8C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Illustrative benchmark sample for https://crest-alpha-origin.pages.dev</a:t>
            </a:r>
            <a:endParaRPr lang="en-US" sz="850" dirty="0"/>
          </a:p>
        </p:txBody>
      </p:sp>
      <p:sp>
        <p:nvSpPr>
          <p:cNvPr id="23" name="Text 20"/>
          <p:cNvSpPr/>
          <p:nvPr/>
        </p:nvSpPr>
        <p:spPr>
          <a:xfrm>
            <a:off x="9235440" y="6428232"/>
            <a:ext cx="24688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50" dirty="0">
                <a:solidFill>
                  <a:srgbClr val="7B8C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Crest Alpha Origin</a:t>
            </a:r>
            <a:endParaRPr lang="en-US" sz="8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8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8FC"/>
          </a:solidFill>
          <a:ln w="12700">
            <a:solidFill>
              <a:srgbClr val="F5F8FC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237744"/>
          </a:xfrm>
          <a:prstGeom prst="rect">
            <a:avLst/>
          </a:prstGeom>
          <a:solidFill>
            <a:srgbClr val="16345F"/>
          </a:solidFill>
          <a:ln w="12700">
            <a:solidFill>
              <a:srgbClr val="16345F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66928" y="384048"/>
            <a:ext cx="237744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56E0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EVIDENCE MIX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566928" y="621792"/>
            <a:ext cx="81381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24364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Where route evidence actually comes from</a:t>
            </a:r>
            <a:endParaRPr lang="en-US" sz="2400" dirty="0"/>
          </a:p>
        </p:txBody>
      </p:sp>
      <p:sp>
        <p:nvSpPr>
          <p:cNvPr id="6" name="Text 4"/>
          <p:cNvSpPr/>
          <p:nvPr/>
        </p:nvSpPr>
        <p:spPr>
          <a:xfrm>
            <a:off x="566928" y="1078992"/>
            <a:ext cx="85953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B8C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route is useful when it reveals more than correctness alone.</a:t>
            </a:r>
            <a:endParaRPr lang="en-US" sz="1100" dirty="0"/>
          </a:p>
        </p:txBody>
      </p:sp>
      <p:graphicFrame>
        <p:nvGraphicFramePr>
          <p:cNvPr id="7" name="Chart 0" descr=""/>
          <p:cNvGraphicFramePr/>
          <p:nvPr/>
        </p:nvGraphicFramePr>
        <p:xfrm>
          <a:off x="640080" y="1572768"/>
          <a:ext cx="4937760" cy="429768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8" name="Text 5"/>
          <p:cNvSpPr/>
          <p:nvPr/>
        </p:nvSpPr>
        <p:spPr>
          <a:xfrm>
            <a:off x="1490472" y="3072384"/>
            <a:ext cx="28346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24364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100% observable signal</a:t>
            </a:r>
            <a:endParaRPr lang="en-US" sz="1200" dirty="0"/>
          </a:p>
        </p:txBody>
      </p:sp>
      <p:sp>
        <p:nvSpPr>
          <p:cNvPr id="9" name="Shape 6"/>
          <p:cNvSpPr/>
          <p:nvPr/>
        </p:nvSpPr>
        <p:spPr>
          <a:xfrm>
            <a:off x="6080760" y="1783080"/>
            <a:ext cx="5212080" cy="914400"/>
          </a:xfrm>
          <a:prstGeom prst="roundRect">
            <a:avLst>
              <a:gd name="adj" fmla="val 13000"/>
            </a:avLst>
          </a:prstGeom>
          <a:solidFill>
            <a:srgbClr val="FFFFFF"/>
          </a:solidFill>
          <a:ln w="12700">
            <a:solidFill>
              <a:srgbClr val="C5D4E8"/>
            </a:solidFill>
            <a:prstDash val="solid"/>
          </a:ln>
        </p:spPr>
      </p:sp>
      <p:sp>
        <p:nvSpPr>
          <p:cNvPr id="10" name="Shape 7"/>
          <p:cNvSpPr/>
          <p:nvPr/>
        </p:nvSpPr>
        <p:spPr>
          <a:xfrm>
            <a:off x="6080760" y="1783080"/>
            <a:ext cx="5212080" cy="73152"/>
          </a:xfrm>
          <a:prstGeom prst="rect">
            <a:avLst/>
          </a:prstGeom>
          <a:solidFill>
            <a:srgbClr val="16345F"/>
          </a:solidFill>
          <a:ln w="12700">
            <a:solidFill>
              <a:srgbClr val="16345F"/>
            </a:solidFill>
            <a:prstDash val="solid"/>
          </a:ln>
        </p:spPr>
      </p:sp>
      <p:sp>
        <p:nvSpPr>
          <p:cNvPr id="11" name="Text 8"/>
          <p:cNvSpPr/>
          <p:nvPr/>
        </p:nvSpPr>
        <p:spPr>
          <a:xfrm>
            <a:off x="6227064" y="1947672"/>
            <a:ext cx="4919472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4364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Correctness is necessary, not sufficient</a:t>
            </a:r>
            <a:endParaRPr lang="en-US" sz="1400" dirty="0"/>
          </a:p>
        </p:txBody>
      </p:sp>
      <p:sp>
        <p:nvSpPr>
          <p:cNvPr id="12" name="Text 9"/>
          <p:cNvSpPr/>
          <p:nvPr/>
        </p:nvSpPr>
        <p:spPr>
          <a:xfrm>
            <a:off x="6227064" y="2295144"/>
            <a:ext cx="4919472" cy="25603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7B8C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Only about a third of route signal comes from whether the thing works at all.</a:t>
            </a:r>
            <a:endParaRPr lang="en-US" sz="1050" dirty="0"/>
          </a:p>
        </p:txBody>
      </p:sp>
      <p:sp>
        <p:nvSpPr>
          <p:cNvPr id="13" name="Shape 10"/>
          <p:cNvSpPr/>
          <p:nvPr/>
        </p:nvSpPr>
        <p:spPr>
          <a:xfrm>
            <a:off x="6080760" y="2852928"/>
            <a:ext cx="5212080" cy="914400"/>
          </a:xfrm>
          <a:prstGeom prst="roundRect">
            <a:avLst>
              <a:gd name="adj" fmla="val 13000"/>
            </a:avLst>
          </a:prstGeom>
          <a:solidFill>
            <a:srgbClr val="FFFFFF"/>
          </a:solidFill>
          <a:ln w="12700">
            <a:solidFill>
              <a:srgbClr val="C5D4E8"/>
            </a:solidFill>
            <a:prstDash val="solid"/>
          </a:ln>
        </p:spPr>
      </p:sp>
      <p:sp>
        <p:nvSpPr>
          <p:cNvPr id="14" name="Shape 11"/>
          <p:cNvSpPr/>
          <p:nvPr/>
        </p:nvSpPr>
        <p:spPr>
          <a:xfrm>
            <a:off x="6080760" y="2852928"/>
            <a:ext cx="5212080" cy="73152"/>
          </a:xfrm>
          <a:prstGeom prst="rect">
            <a:avLst/>
          </a:prstGeom>
          <a:solidFill>
            <a:srgbClr val="56E0FF"/>
          </a:solidFill>
          <a:ln w="12700">
            <a:solidFill>
              <a:srgbClr val="56E0FF"/>
            </a:solidFill>
            <a:prstDash val="solid"/>
          </a:ln>
        </p:spPr>
      </p:sp>
      <p:sp>
        <p:nvSpPr>
          <p:cNvPr id="15" name="Text 12"/>
          <p:cNvSpPr/>
          <p:nvPr/>
        </p:nvSpPr>
        <p:spPr>
          <a:xfrm>
            <a:off x="6227064" y="3017520"/>
            <a:ext cx="4919472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4364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Delivery quality is now measurable</a:t>
            </a:r>
            <a:endParaRPr lang="en-US" sz="1400" dirty="0"/>
          </a:p>
        </p:txBody>
      </p:sp>
      <p:sp>
        <p:nvSpPr>
          <p:cNvPr id="16" name="Text 13"/>
          <p:cNvSpPr/>
          <p:nvPr/>
        </p:nvSpPr>
        <p:spPr>
          <a:xfrm>
            <a:off x="6227064" y="3364992"/>
            <a:ext cx="4919472" cy="25603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7B8C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Visual judgement, documentation hygiene, and recovery behaviour become concrete review surfaces.</a:t>
            </a:r>
            <a:endParaRPr lang="en-US" sz="1050" dirty="0"/>
          </a:p>
        </p:txBody>
      </p:sp>
      <p:sp>
        <p:nvSpPr>
          <p:cNvPr id="17" name="Shape 14"/>
          <p:cNvSpPr/>
          <p:nvPr/>
        </p:nvSpPr>
        <p:spPr>
          <a:xfrm>
            <a:off x="6080760" y="3922776"/>
            <a:ext cx="5212080" cy="914400"/>
          </a:xfrm>
          <a:prstGeom prst="roundRect">
            <a:avLst>
              <a:gd name="adj" fmla="val 13000"/>
            </a:avLst>
          </a:prstGeom>
          <a:solidFill>
            <a:srgbClr val="FFFFFF"/>
          </a:solidFill>
          <a:ln w="12700">
            <a:solidFill>
              <a:srgbClr val="C5D4E8"/>
            </a:solidFill>
            <a:prstDash val="solid"/>
          </a:ln>
        </p:spPr>
      </p:sp>
      <p:sp>
        <p:nvSpPr>
          <p:cNvPr id="18" name="Shape 15"/>
          <p:cNvSpPr/>
          <p:nvPr/>
        </p:nvSpPr>
        <p:spPr>
          <a:xfrm>
            <a:off x="6080760" y="3922776"/>
            <a:ext cx="5212080" cy="73152"/>
          </a:xfrm>
          <a:prstGeom prst="rect">
            <a:avLst/>
          </a:prstGeom>
          <a:solidFill>
            <a:srgbClr val="F5B84B"/>
          </a:solidFill>
          <a:ln w="12700">
            <a:solidFill>
              <a:srgbClr val="F5B84B"/>
            </a:solidFill>
            <a:prstDash val="solid"/>
          </a:ln>
        </p:spPr>
      </p:sp>
      <p:sp>
        <p:nvSpPr>
          <p:cNvPr id="19" name="Text 16"/>
          <p:cNvSpPr/>
          <p:nvPr/>
        </p:nvSpPr>
        <p:spPr>
          <a:xfrm>
            <a:off x="6227064" y="4087368"/>
            <a:ext cx="4919472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4364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That changes benchmark design</a:t>
            </a:r>
            <a:endParaRPr lang="en-US" sz="1400" dirty="0"/>
          </a:p>
        </p:txBody>
      </p:sp>
      <p:sp>
        <p:nvSpPr>
          <p:cNvPr id="20" name="Text 17"/>
          <p:cNvSpPr/>
          <p:nvPr/>
        </p:nvSpPr>
        <p:spPr>
          <a:xfrm>
            <a:off x="6227064" y="4434840"/>
            <a:ext cx="4919472" cy="25603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7B8C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Catalogs should deliberately balance hard constraints with routes that expose taste and finish.</a:t>
            </a:r>
            <a:endParaRPr lang="en-US" sz="1050" dirty="0"/>
          </a:p>
        </p:txBody>
      </p:sp>
      <p:sp>
        <p:nvSpPr>
          <p:cNvPr id="21" name="Shape 18"/>
          <p:cNvSpPr/>
          <p:nvPr/>
        </p:nvSpPr>
        <p:spPr>
          <a:xfrm>
            <a:off x="457200" y="6400800"/>
            <a:ext cx="11247120" cy="0"/>
          </a:xfrm>
          <a:prstGeom prst="line">
            <a:avLst/>
          </a:prstGeom>
          <a:noFill/>
          <a:ln w="9525">
            <a:solidFill>
              <a:srgbClr val="C5D4E8"/>
            </a:solidFill>
            <a:prstDash val="solid"/>
          </a:ln>
        </p:spPr>
      </p:sp>
      <p:sp>
        <p:nvSpPr>
          <p:cNvPr id="22" name="Text 19"/>
          <p:cNvSpPr/>
          <p:nvPr/>
        </p:nvSpPr>
        <p:spPr>
          <a:xfrm>
            <a:off x="502920" y="6428232"/>
            <a:ext cx="603504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7B8C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Illustrative benchmark sample for https://crest-alpha-origin.pages.dev</a:t>
            </a:r>
            <a:endParaRPr lang="en-US" sz="850" dirty="0"/>
          </a:p>
        </p:txBody>
      </p:sp>
      <p:sp>
        <p:nvSpPr>
          <p:cNvPr id="23" name="Text 20"/>
          <p:cNvSpPr/>
          <p:nvPr/>
        </p:nvSpPr>
        <p:spPr>
          <a:xfrm>
            <a:off x="9235440" y="6428232"/>
            <a:ext cx="24688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50" dirty="0">
                <a:solidFill>
                  <a:srgbClr val="7B8C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Crest Alpha Origin</a:t>
            </a:r>
            <a:endParaRPr lang="en-US" sz="8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8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8FC"/>
          </a:solidFill>
          <a:ln w="12700">
            <a:solidFill>
              <a:srgbClr val="F5F8FC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237744"/>
          </a:xfrm>
          <a:prstGeom prst="rect">
            <a:avLst/>
          </a:prstGeom>
          <a:solidFill>
            <a:srgbClr val="16345F"/>
          </a:solidFill>
          <a:ln w="12700">
            <a:solidFill>
              <a:srgbClr val="16345F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66928" y="384048"/>
            <a:ext cx="237744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56E0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EVOLUTION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566928" y="621792"/>
            <a:ext cx="81381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24364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How benchmark catalogs got more revealing</a:t>
            </a:r>
            <a:endParaRPr lang="en-US" sz="2400" dirty="0"/>
          </a:p>
        </p:txBody>
      </p:sp>
      <p:sp>
        <p:nvSpPr>
          <p:cNvPr id="6" name="Text 4"/>
          <p:cNvSpPr/>
          <p:nvPr/>
        </p:nvSpPr>
        <p:spPr>
          <a:xfrm>
            <a:off x="566928" y="1078992"/>
            <a:ext cx="85953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B8C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Each step made model behaviour easier to inspect, not just easier to score.</a:t>
            </a:r>
            <a:endParaRPr lang="en-US" sz="1100" dirty="0"/>
          </a:p>
        </p:txBody>
      </p:sp>
      <p:sp>
        <p:nvSpPr>
          <p:cNvPr id="7" name="Shape 5"/>
          <p:cNvSpPr/>
          <p:nvPr/>
        </p:nvSpPr>
        <p:spPr>
          <a:xfrm>
            <a:off x="914400" y="3383280"/>
            <a:ext cx="10149840" cy="0"/>
          </a:xfrm>
          <a:prstGeom prst="line">
            <a:avLst/>
          </a:prstGeom>
          <a:noFill/>
          <a:ln w="25400">
            <a:solidFill>
              <a:srgbClr val="C5D4E8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1188720" y="3182112"/>
            <a:ext cx="310896" cy="310896"/>
          </a:xfrm>
          <a:prstGeom prst="ellipse">
            <a:avLst/>
          </a:prstGeom>
          <a:solidFill>
            <a:srgbClr val="16345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1051560" y="1417320"/>
            <a:ext cx="7315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56E0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</a:t>
            </a:r>
            <a:endParaRPr lang="en-US" sz="950" dirty="0"/>
          </a:p>
        </p:txBody>
      </p:sp>
      <p:sp>
        <p:nvSpPr>
          <p:cNvPr id="10" name="Shape 8"/>
          <p:cNvSpPr/>
          <p:nvPr/>
        </p:nvSpPr>
        <p:spPr>
          <a:xfrm>
            <a:off x="594360" y="1645920"/>
            <a:ext cx="1554480" cy="1143000"/>
          </a:xfrm>
          <a:prstGeom prst="roundRect">
            <a:avLst>
              <a:gd name="adj" fmla="val 10400"/>
            </a:avLst>
          </a:prstGeom>
          <a:solidFill>
            <a:srgbClr val="FFFFFF"/>
          </a:solidFill>
          <a:ln w="12700">
            <a:solidFill>
              <a:srgbClr val="C5D4E8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594360" y="1645920"/>
            <a:ext cx="1554480" cy="73152"/>
          </a:xfrm>
          <a:prstGeom prst="rect">
            <a:avLst/>
          </a:prstGeom>
          <a:solidFill>
            <a:srgbClr val="56E0FF"/>
          </a:solidFill>
          <a:ln w="12700">
            <a:solidFill>
              <a:srgbClr val="56E0FF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740664" y="1810512"/>
            <a:ext cx="1261872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4364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Prompt scoring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740664" y="2157984"/>
            <a:ext cx="1261872" cy="48463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7B8C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Early evals rewarded answers more than delivery.</a:t>
            </a:r>
            <a:endParaRPr lang="en-US" sz="1050" dirty="0"/>
          </a:p>
        </p:txBody>
      </p:sp>
      <p:sp>
        <p:nvSpPr>
          <p:cNvPr id="14" name="Shape 12"/>
          <p:cNvSpPr/>
          <p:nvPr/>
        </p:nvSpPr>
        <p:spPr>
          <a:xfrm>
            <a:off x="3246120" y="3182112"/>
            <a:ext cx="310896" cy="310896"/>
          </a:xfrm>
          <a:prstGeom prst="ellipse">
            <a:avLst/>
          </a:prstGeom>
          <a:solidFill>
            <a:srgbClr val="16345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108960" y="4846320"/>
            <a:ext cx="7315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56E0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2024</a:t>
            </a:r>
            <a:endParaRPr lang="en-US" sz="950" dirty="0"/>
          </a:p>
        </p:txBody>
      </p:sp>
      <p:sp>
        <p:nvSpPr>
          <p:cNvPr id="16" name="Shape 14"/>
          <p:cNvSpPr/>
          <p:nvPr/>
        </p:nvSpPr>
        <p:spPr>
          <a:xfrm>
            <a:off x="2651760" y="3657600"/>
            <a:ext cx="1554480" cy="1143000"/>
          </a:xfrm>
          <a:prstGeom prst="roundRect">
            <a:avLst>
              <a:gd name="adj" fmla="val 10400"/>
            </a:avLst>
          </a:prstGeom>
          <a:solidFill>
            <a:srgbClr val="FFFFFF"/>
          </a:solidFill>
          <a:ln w="12700">
            <a:solidFill>
              <a:srgbClr val="C5D4E8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2651760" y="3657600"/>
            <a:ext cx="1554480" cy="73152"/>
          </a:xfrm>
          <a:prstGeom prst="rect">
            <a:avLst/>
          </a:prstGeom>
          <a:solidFill>
            <a:srgbClr val="56E0FF"/>
          </a:solidFill>
          <a:ln w="12700">
            <a:solidFill>
              <a:srgbClr val="56E0FF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2798064" y="3822192"/>
            <a:ext cx="1261872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4364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Artifact routes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2798064" y="4169664"/>
            <a:ext cx="1261872" cy="48463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7B8C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Built outputs exposed execution gaps immediately.</a:t>
            </a:r>
            <a:endParaRPr lang="en-US" sz="1050" dirty="0"/>
          </a:p>
        </p:txBody>
      </p:sp>
      <p:sp>
        <p:nvSpPr>
          <p:cNvPr id="20" name="Shape 18"/>
          <p:cNvSpPr/>
          <p:nvPr/>
        </p:nvSpPr>
        <p:spPr>
          <a:xfrm>
            <a:off x="5303520" y="3182112"/>
            <a:ext cx="310896" cy="310896"/>
          </a:xfrm>
          <a:prstGeom prst="ellipse">
            <a:avLst/>
          </a:prstGeom>
          <a:solidFill>
            <a:srgbClr val="16345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5166360" y="1417320"/>
            <a:ext cx="7315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56E0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2025</a:t>
            </a:r>
            <a:endParaRPr lang="en-US" sz="950" dirty="0"/>
          </a:p>
        </p:txBody>
      </p:sp>
      <p:sp>
        <p:nvSpPr>
          <p:cNvPr id="22" name="Shape 20"/>
          <p:cNvSpPr/>
          <p:nvPr/>
        </p:nvSpPr>
        <p:spPr>
          <a:xfrm>
            <a:off x="4709160" y="1645920"/>
            <a:ext cx="1554480" cy="1143000"/>
          </a:xfrm>
          <a:prstGeom prst="roundRect">
            <a:avLst>
              <a:gd name="adj" fmla="val 10400"/>
            </a:avLst>
          </a:prstGeom>
          <a:solidFill>
            <a:srgbClr val="FFFFFF"/>
          </a:solidFill>
          <a:ln w="12700">
            <a:solidFill>
              <a:srgbClr val="C5D4E8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4709160" y="1645920"/>
            <a:ext cx="1554480" cy="73152"/>
          </a:xfrm>
          <a:prstGeom prst="rect">
            <a:avLst/>
          </a:prstGeom>
          <a:solidFill>
            <a:srgbClr val="56E0FF"/>
          </a:solidFill>
          <a:ln w="12700">
            <a:solidFill>
              <a:srgbClr val="56E0FF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4855464" y="1810512"/>
            <a:ext cx="1261872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4364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Catalog systems</a:t>
            </a:r>
            <a:endParaRPr lang="en-US" sz="1400" dirty="0"/>
          </a:p>
        </p:txBody>
      </p:sp>
      <p:sp>
        <p:nvSpPr>
          <p:cNvPr id="25" name="Text 23"/>
          <p:cNvSpPr/>
          <p:nvPr/>
        </p:nvSpPr>
        <p:spPr>
          <a:xfrm>
            <a:off x="4855464" y="2157984"/>
            <a:ext cx="1261872" cy="48463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7B8C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Multi-route packs created richer capability signatures.</a:t>
            </a:r>
            <a:endParaRPr lang="en-US" sz="1050" dirty="0"/>
          </a:p>
        </p:txBody>
      </p:sp>
      <p:sp>
        <p:nvSpPr>
          <p:cNvPr id="26" name="Shape 24"/>
          <p:cNvSpPr/>
          <p:nvPr/>
        </p:nvSpPr>
        <p:spPr>
          <a:xfrm>
            <a:off x="7360920" y="3182112"/>
            <a:ext cx="310896" cy="310896"/>
          </a:xfrm>
          <a:prstGeom prst="ellipse">
            <a:avLst/>
          </a:prstGeom>
          <a:solidFill>
            <a:srgbClr val="16345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7223760" y="4846320"/>
            <a:ext cx="7315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56E0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Early 2026</a:t>
            </a:r>
            <a:endParaRPr lang="en-US" sz="950" dirty="0"/>
          </a:p>
        </p:txBody>
      </p:sp>
      <p:sp>
        <p:nvSpPr>
          <p:cNvPr id="28" name="Shape 26"/>
          <p:cNvSpPr/>
          <p:nvPr/>
        </p:nvSpPr>
        <p:spPr>
          <a:xfrm>
            <a:off x="6766560" y="3657600"/>
            <a:ext cx="1554480" cy="1143000"/>
          </a:xfrm>
          <a:prstGeom prst="roundRect">
            <a:avLst>
              <a:gd name="adj" fmla="val 10400"/>
            </a:avLst>
          </a:prstGeom>
          <a:solidFill>
            <a:srgbClr val="FFFFFF"/>
          </a:solidFill>
          <a:ln w="12700">
            <a:solidFill>
              <a:srgbClr val="C5D4E8"/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6766560" y="3657600"/>
            <a:ext cx="1554480" cy="73152"/>
          </a:xfrm>
          <a:prstGeom prst="rect">
            <a:avLst/>
          </a:prstGeom>
          <a:solidFill>
            <a:srgbClr val="56E0FF"/>
          </a:solidFill>
          <a:ln w="12700">
            <a:solidFill>
              <a:srgbClr val="56E0FF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6912864" y="3822192"/>
            <a:ext cx="1261872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4364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Notes matter</a:t>
            </a:r>
            <a:endParaRPr lang="en-US" sz="1400" dirty="0"/>
          </a:p>
        </p:txBody>
      </p:sp>
      <p:sp>
        <p:nvSpPr>
          <p:cNvPr id="31" name="Text 29"/>
          <p:cNvSpPr/>
          <p:nvPr/>
        </p:nvSpPr>
        <p:spPr>
          <a:xfrm>
            <a:off x="6912864" y="4169664"/>
            <a:ext cx="1261872" cy="48463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7B8C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Speaker notes and handoff assets deepened review.</a:t>
            </a:r>
            <a:endParaRPr lang="en-US" sz="1050" dirty="0"/>
          </a:p>
        </p:txBody>
      </p:sp>
      <p:sp>
        <p:nvSpPr>
          <p:cNvPr id="32" name="Shape 30"/>
          <p:cNvSpPr/>
          <p:nvPr/>
        </p:nvSpPr>
        <p:spPr>
          <a:xfrm>
            <a:off x="9418320" y="3182112"/>
            <a:ext cx="310896" cy="310896"/>
          </a:xfrm>
          <a:prstGeom prst="ellipse">
            <a:avLst/>
          </a:prstGeom>
          <a:solidFill>
            <a:srgbClr val="F5B84B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9281160" y="1417320"/>
            <a:ext cx="7315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56E0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Next</a:t>
            </a:r>
            <a:endParaRPr lang="en-US" sz="950" dirty="0"/>
          </a:p>
        </p:txBody>
      </p:sp>
      <p:sp>
        <p:nvSpPr>
          <p:cNvPr id="34" name="Shape 32"/>
          <p:cNvSpPr/>
          <p:nvPr/>
        </p:nvSpPr>
        <p:spPr>
          <a:xfrm>
            <a:off x="8823960" y="1645920"/>
            <a:ext cx="1554480" cy="1143000"/>
          </a:xfrm>
          <a:prstGeom prst="roundRect">
            <a:avLst>
              <a:gd name="adj" fmla="val 10400"/>
            </a:avLst>
          </a:prstGeom>
          <a:solidFill>
            <a:srgbClr val="FFFFFF"/>
          </a:solidFill>
          <a:ln w="12700">
            <a:solidFill>
              <a:srgbClr val="C5D4E8"/>
            </a:solidFill>
            <a:prstDash val="solid"/>
          </a:ln>
        </p:spPr>
      </p:sp>
      <p:sp>
        <p:nvSpPr>
          <p:cNvPr id="35" name="Shape 33"/>
          <p:cNvSpPr/>
          <p:nvPr/>
        </p:nvSpPr>
        <p:spPr>
          <a:xfrm>
            <a:off x="8823960" y="1645920"/>
            <a:ext cx="1554480" cy="73152"/>
          </a:xfrm>
          <a:prstGeom prst="rect">
            <a:avLst/>
          </a:prstGeom>
          <a:solidFill>
            <a:srgbClr val="F5B84B"/>
          </a:solidFill>
          <a:ln w="12700">
            <a:solidFill>
              <a:srgbClr val="F5B84B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8970264" y="1810512"/>
            <a:ext cx="1261872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4364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Replay scoring</a:t>
            </a:r>
            <a:endParaRPr lang="en-US" sz="1400" dirty="0"/>
          </a:p>
        </p:txBody>
      </p:sp>
      <p:sp>
        <p:nvSpPr>
          <p:cNvPr id="37" name="Text 35"/>
          <p:cNvSpPr/>
          <p:nvPr/>
        </p:nvSpPr>
        <p:spPr>
          <a:xfrm>
            <a:off x="8970264" y="2157984"/>
            <a:ext cx="1261872" cy="48463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7B8C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Weighted routes and replays will tighten governance.</a:t>
            </a:r>
            <a:endParaRPr lang="en-US" sz="1050" dirty="0"/>
          </a:p>
        </p:txBody>
      </p:sp>
      <p:sp>
        <p:nvSpPr>
          <p:cNvPr id="38" name="Shape 36"/>
          <p:cNvSpPr/>
          <p:nvPr/>
        </p:nvSpPr>
        <p:spPr>
          <a:xfrm>
            <a:off x="457200" y="6400800"/>
            <a:ext cx="11247120" cy="0"/>
          </a:xfrm>
          <a:prstGeom prst="line">
            <a:avLst/>
          </a:prstGeom>
          <a:noFill/>
          <a:ln w="9525">
            <a:solidFill>
              <a:srgbClr val="C5D4E8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502920" y="6428232"/>
            <a:ext cx="603504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7B8C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Illustrative benchmark sample for https://crest-alpha-origin.pages.dev</a:t>
            </a:r>
            <a:endParaRPr lang="en-US" sz="850" dirty="0"/>
          </a:p>
        </p:txBody>
      </p:sp>
      <p:sp>
        <p:nvSpPr>
          <p:cNvPr id="40" name="Text 38"/>
          <p:cNvSpPr/>
          <p:nvPr/>
        </p:nvSpPr>
        <p:spPr>
          <a:xfrm>
            <a:off x="9235440" y="6428232"/>
            <a:ext cx="24688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50" dirty="0">
                <a:solidFill>
                  <a:srgbClr val="7B8C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Crest Alpha Origin</a:t>
            </a:r>
            <a:endParaRPr lang="en-US" sz="85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5F8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8FC"/>
          </a:solidFill>
          <a:ln w="12700">
            <a:solidFill>
              <a:srgbClr val="F5F8FC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237744"/>
          </a:xfrm>
          <a:prstGeom prst="rect">
            <a:avLst/>
          </a:prstGeom>
          <a:solidFill>
            <a:srgbClr val="16345F"/>
          </a:solidFill>
          <a:ln w="12700">
            <a:solidFill>
              <a:srgbClr val="16345F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66928" y="384048"/>
            <a:ext cx="237744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56E0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COMPARISON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566928" y="621792"/>
            <a:ext cx="81381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24364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Which evaluation format reveals the most useful capability signal</a:t>
            </a:r>
            <a:endParaRPr lang="en-US" sz="2400" dirty="0"/>
          </a:p>
        </p:txBody>
      </p:sp>
      <p:sp>
        <p:nvSpPr>
          <p:cNvPr id="6" name="Text 4"/>
          <p:cNvSpPr/>
          <p:nvPr/>
        </p:nvSpPr>
        <p:spPr>
          <a:xfrm>
            <a:off x="566928" y="1078992"/>
            <a:ext cx="85953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B8C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One-shot routes create the strongest balance of artefact proof and failure clarity.</a:t>
            </a:r>
            <a:endParaRPr lang="en-US" sz="1100" dirty="0"/>
          </a:p>
        </p:txBody>
      </p:sp>
      <p:sp>
        <p:nvSpPr>
          <p:cNvPr id="7" name="Shape 5"/>
          <p:cNvSpPr/>
          <p:nvPr/>
        </p:nvSpPr>
        <p:spPr>
          <a:xfrm>
            <a:off x="658368" y="1664208"/>
            <a:ext cx="1965960" cy="512064"/>
          </a:xfrm>
          <a:prstGeom prst="rect">
            <a:avLst/>
          </a:prstGeom>
          <a:solidFill>
            <a:srgbClr val="16345F"/>
          </a:solidFill>
          <a:ln w="9525">
            <a:solidFill>
              <a:srgbClr val="FFFFFF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713232" y="1792224"/>
            <a:ext cx="1856232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Mode</a:t>
            </a:r>
            <a:endParaRPr lang="en-US" sz="900" dirty="0"/>
          </a:p>
        </p:txBody>
      </p:sp>
      <p:sp>
        <p:nvSpPr>
          <p:cNvPr id="9" name="Shape 7"/>
          <p:cNvSpPr/>
          <p:nvPr/>
        </p:nvSpPr>
        <p:spPr>
          <a:xfrm>
            <a:off x="2624328" y="1664208"/>
            <a:ext cx="1188720" cy="512064"/>
          </a:xfrm>
          <a:prstGeom prst="rect">
            <a:avLst/>
          </a:prstGeom>
          <a:solidFill>
            <a:srgbClr val="16345F"/>
          </a:solidFill>
          <a:ln w="9525">
            <a:solidFill>
              <a:srgbClr val="FFFFFF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2679192" y="1792224"/>
            <a:ext cx="1078992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Artefact proof</a:t>
            </a:r>
            <a:endParaRPr lang="en-US" sz="900" dirty="0"/>
          </a:p>
        </p:txBody>
      </p:sp>
      <p:sp>
        <p:nvSpPr>
          <p:cNvPr id="11" name="Shape 9"/>
          <p:cNvSpPr/>
          <p:nvPr/>
        </p:nvSpPr>
        <p:spPr>
          <a:xfrm>
            <a:off x="3813048" y="1664208"/>
            <a:ext cx="1143000" cy="512064"/>
          </a:xfrm>
          <a:prstGeom prst="rect">
            <a:avLst/>
          </a:prstGeom>
          <a:solidFill>
            <a:srgbClr val="16345F"/>
          </a:solidFill>
          <a:ln w="9525">
            <a:solidFill>
              <a:srgbClr val="FFFFFF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3867912" y="1792224"/>
            <a:ext cx="1033272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Failure clarity</a:t>
            </a:r>
            <a:endParaRPr lang="en-US" sz="900" dirty="0"/>
          </a:p>
        </p:txBody>
      </p:sp>
      <p:sp>
        <p:nvSpPr>
          <p:cNvPr id="13" name="Shape 11"/>
          <p:cNvSpPr/>
          <p:nvPr/>
        </p:nvSpPr>
        <p:spPr>
          <a:xfrm>
            <a:off x="4956048" y="1664208"/>
            <a:ext cx="1097280" cy="512064"/>
          </a:xfrm>
          <a:prstGeom prst="rect">
            <a:avLst/>
          </a:prstGeom>
          <a:solidFill>
            <a:srgbClr val="16345F"/>
          </a:solidFill>
          <a:ln w="9525">
            <a:solidFill>
              <a:srgbClr val="FFFFFF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5010912" y="1792224"/>
            <a:ext cx="987552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Polish signal</a:t>
            </a:r>
            <a:endParaRPr lang="en-US" sz="900" dirty="0"/>
          </a:p>
        </p:txBody>
      </p:sp>
      <p:sp>
        <p:nvSpPr>
          <p:cNvPr id="15" name="Shape 13"/>
          <p:cNvSpPr/>
          <p:nvPr/>
        </p:nvSpPr>
        <p:spPr>
          <a:xfrm>
            <a:off x="6053328" y="1664208"/>
            <a:ext cx="1234440" cy="512064"/>
          </a:xfrm>
          <a:prstGeom prst="rect">
            <a:avLst/>
          </a:prstGeom>
          <a:solidFill>
            <a:srgbClr val="16345F"/>
          </a:solidFill>
          <a:ln w="9525">
            <a:solidFill>
              <a:srgbClr val="FFFFFF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6108192" y="1792224"/>
            <a:ext cx="1124712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Reproducibility</a:t>
            </a:r>
            <a:endParaRPr lang="en-US" sz="900" dirty="0"/>
          </a:p>
        </p:txBody>
      </p:sp>
      <p:sp>
        <p:nvSpPr>
          <p:cNvPr id="17" name="Shape 15"/>
          <p:cNvSpPr/>
          <p:nvPr/>
        </p:nvSpPr>
        <p:spPr>
          <a:xfrm>
            <a:off x="7287768" y="1664208"/>
            <a:ext cx="2926080" cy="512064"/>
          </a:xfrm>
          <a:prstGeom prst="rect">
            <a:avLst/>
          </a:prstGeom>
          <a:solidFill>
            <a:srgbClr val="16345F"/>
          </a:solidFill>
          <a:ln w="9525">
            <a:solidFill>
              <a:srgbClr val="FFFFFF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7342632" y="1792224"/>
            <a:ext cx="2816352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Typical blind spot</a:t>
            </a:r>
            <a:endParaRPr lang="en-US" sz="900" dirty="0"/>
          </a:p>
        </p:txBody>
      </p:sp>
      <p:sp>
        <p:nvSpPr>
          <p:cNvPr id="19" name="Shape 17"/>
          <p:cNvSpPr/>
          <p:nvPr/>
        </p:nvSpPr>
        <p:spPr>
          <a:xfrm>
            <a:off x="658368" y="2176272"/>
            <a:ext cx="1965960" cy="676656"/>
          </a:xfrm>
          <a:prstGeom prst="rect">
            <a:avLst/>
          </a:prstGeom>
          <a:solidFill>
            <a:srgbClr val="FFFFFF"/>
          </a:solidFill>
          <a:ln w="9525">
            <a:solidFill>
              <a:srgbClr val="C5D4E8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731520" y="2304288"/>
            <a:ext cx="1819656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50" dirty="0">
                <a:solidFill>
                  <a:srgbClr val="24364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Static benchmark</a:t>
            </a:r>
            <a:endParaRPr lang="en-US" sz="950" dirty="0"/>
          </a:p>
        </p:txBody>
      </p:sp>
      <p:sp>
        <p:nvSpPr>
          <p:cNvPr id="21" name="Shape 19"/>
          <p:cNvSpPr/>
          <p:nvPr/>
        </p:nvSpPr>
        <p:spPr>
          <a:xfrm>
            <a:off x="2624328" y="2176272"/>
            <a:ext cx="1188720" cy="676656"/>
          </a:xfrm>
          <a:prstGeom prst="rect">
            <a:avLst/>
          </a:prstGeom>
          <a:solidFill>
            <a:srgbClr val="FFFFFF"/>
          </a:solidFill>
          <a:ln w="9525">
            <a:solidFill>
              <a:srgbClr val="C5D4E8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2697480" y="2304288"/>
            <a:ext cx="1042416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24364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Low</a:t>
            </a:r>
            <a:endParaRPr lang="en-US" sz="950" dirty="0"/>
          </a:p>
        </p:txBody>
      </p:sp>
      <p:sp>
        <p:nvSpPr>
          <p:cNvPr id="23" name="Shape 21"/>
          <p:cNvSpPr/>
          <p:nvPr/>
        </p:nvSpPr>
        <p:spPr>
          <a:xfrm>
            <a:off x="3813048" y="2176272"/>
            <a:ext cx="1143000" cy="676656"/>
          </a:xfrm>
          <a:prstGeom prst="rect">
            <a:avLst/>
          </a:prstGeom>
          <a:solidFill>
            <a:srgbClr val="FFFFFF"/>
          </a:solidFill>
          <a:ln w="9525">
            <a:solidFill>
              <a:srgbClr val="C5D4E8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3886200" y="2304288"/>
            <a:ext cx="996696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24364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Low</a:t>
            </a:r>
            <a:endParaRPr lang="en-US" sz="950" dirty="0"/>
          </a:p>
        </p:txBody>
      </p:sp>
      <p:sp>
        <p:nvSpPr>
          <p:cNvPr id="25" name="Shape 23"/>
          <p:cNvSpPr/>
          <p:nvPr/>
        </p:nvSpPr>
        <p:spPr>
          <a:xfrm>
            <a:off x="4956048" y="2176272"/>
            <a:ext cx="1097280" cy="676656"/>
          </a:xfrm>
          <a:prstGeom prst="rect">
            <a:avLst/>
          </a:prstGeom>
          <a:solidFill>
            <a:srgbClr val="FFFFFF"/>
          </a:solidFill>
          <a:ln w="9525">
            <a:solidFill>
              <a:srgbClr val="C5D4E8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5029200" y="2304288"/>
            <a:ext cx="950976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24364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Low</a:t>
            </a:r>
            <a:endParaRPr lang="en-US" sz="950" dirty="0"/>
          </a:p>
        </p:txBody>
      </p:sp>
      <p:sp>
        <p:nvSpPr>
          <p:cNvPr id="27" name="Shape 25"/>
          <p:cNvSpPr/>
          <p:nvPr/>
        </p:nvSpPr>
        <p:spPr>
          <a:xfrm>
            <a:off x="6053328" y="2176272"/>
            <a:ext cx="1234440" cy="676656"/>
          </a:xfrm>
          <a:prstGeom prst="rect">
            <a:avLst/>
          </a:prstGeom>
          <a:solidFill>
            <a:srgbClr val="FFFFFF"/>
          </a:solidFill>
          <a:ln w="9525">
            <a:solidFill>
              <a:srgbClr val="C5D4E8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6126480" y="2304288"/>
            <a:ext cx="1088136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24364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High</a:t>
            </a:r>
            <a:endParaRPr lang="en-US" sz="950" dirty="0"/>
          </a:p>
        </p:txBody>
      </p:sp>
      <p:sp>
        <p:nvSpPr>
          <p:cNvPr id="29" name="Shape 27"/>
          <p:cNvSpPr/>
          <p:nvPr/>
        </p:nvSpPr>
        <p:spPr>
          <a:xfrm>
            <a:off x="7287768" y="2176272"/>
            <a:ext cx="2926080" cy="676656"/>
          </a:xfrm>
          <a:prstGeom prst="rect">
            <a:avLst/>
          </a:prstGeom>
          <a:solidFill>
            <a:srgbClr val="FFFFFF"/>
          </a:solidFill>
          <a:ln w="9525">
            <a:solidFill>
              <a:srgbClr val="C5D4E8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7360920" y="2304288"/>
            <a:ext cx="2779776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80" dirty="0">
                <a:solidFill>
                  <a:srgbClr val="24364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Misses delivery quality</a:t>
            </a:r>
            <a:endParaRPr lang="en-US" sz="880" dirty="0"/>
          </a:p>
        </p:txBody>
      </p:sp>
      <p:sp>
        <p:nvSpPr>
          <p:cNvPr id="31" name="Shape 29"/>
          <p:cNvSpPr/>
          <p:nvPr/>
        </p:nvSpPr>
        <p:spPr>
          <a:xfrm>
            <a:off x="658368" y="2852928"/>
            <a:ext cx="1965960" cy="676656"/>
          </a:xfrm>
          <a:prstGeom prst="rect">
            <a:avLst/>
          </a:prstGeom>
          <a:solidFill>
            <a:srgbClr val="EAF1FB"/>
          </a:solidFill>
          <a:ln w="9525">
            <a:solidFill>
              <a:srgbClr val="C5D4E8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731520" y="2980944"/>
            <a:ext cx="1819656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50" dirty="0">
                <a:solidFill>
                  <a:srgbClr val="24364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Long-form writeup</a:t>
            </a:r>
            <a:endParaRPr lang="en-US" sz="950" dirty="0"/>
          </a:p>
        </p:txBody>
      </p:sp>
      <p:sp>
        <p:nvSpPr>
          <p:cNvPr id="33" name="Shape 31"/>
          <p:cNvSpPr/>
          <p:nvPr/>
        </p:nvSpPr>
        <p:spPr>
          <a:xfrm>
            <a:off x="2624328" y="2852928"/>
            <a:ext cx="1188720" cy="676656"/>
          </a:xfrm>
          <a:prstGeom prst="rect">
            <a:avLst/>
          </a:prstGeom>
          <a:solidFill>
            <a:srgbClr val="EAF1FB"/>
          </a:solidFill>
          <a:ln w="9525">
            <a:solidFill>
              <a:srgbClr val="C5D4E8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2697480" y="2980944"/>
            <a:ext cx="1042416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24364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Medium</a:t>
            </a:r>
            <a:endParaRPr lang="en-US" sz="950" dirty="0"/>
          </a:p>
        </p:txBody>
      </p:sp>
      <p:sp>
        <p:nvSpPr>
          <p:cNvPr id="35" name="Shape 33"/>
          <p:cNvSpPr/>
          <p:nvPr/>
        </p:nvSpPr>
        <p:spPr>
          <a:xfrm>
            <a:off x="3813048" y="2852928"/>
            <a:ext cx="1143000" cy="676656"/>
          </a:xfrm>
          <a:prstGeom prst="rect">
            <a:avLst/>
          </a:prstGeom>
          <a:solidFill>
            <a:srgbClr val="EAF1FB"/>
          </a:solidFill>
          <a:ln w="9525">
            <a:solidFill>
              <a:srgbClr val="C5D4E8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3886200" y="2980944"/>
            <a:ext cx="996696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24364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Medium</a:t>
            </a:r>
            <a:endParaRPr lang="en-US" sz="950" dirty="0"/>
          </a:p>
        </p:txBody>
      </p:sp>
      <p:sp>
        <p:nvSpPr>
          <p:cNvPr id="37" name="Shape 35"/>
          <p:cNvSpPr/>
          <p:nvPr/>
        </p:nvSpPr>
        <p:spPr>
          <a:xfrm>
            <a:off x="4956048" y="2852928"/>
            <a:ext cx="1097280" cy="676656"/>
          </a:xfrm>
          <a:prstGeom prst="rect">
            <a:avLst/>
          </a:prstGeom>
          <a:solidFill>
            <a:srgbClr val="EAF1FB"/>
          </a:solidFill>
          <a:ln w="9525">
            <a:solidFill>
              <a:srgbClr val="C5D4E8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5029200" y="2980944"/>
            <a:ext cx="950976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24364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Medium</a:t>
            </a:r>
            <a:endParaRPr lang="en-US" sz="950" dirty="0"/>
          </a:p>
        </p:txBody>
      </p:sp>
      <p:sp>
        <p:nvSpPr>
          <p:cNvPr id="39" name="Shape 37"/>
          <p:cNvSpPr/>
          <p:nvPr/>
        </p:nvSpPr>
        <p:spPr>
          <a:xfrm>
            <a:off x="6053328" y="2852928"/>
            <a:ext cx="1234440" cy="676656"/>
          </a:xfrm>
          <a:prstGeom prst="rect">
            <a:avLst/>
          </a:prstGeom>
          <a:solidFill>
            <a:srgbClr val="EAF1FB"/>
          </a:solidFill>
          <a:ln w="9525">
            <a:solidFill>
              <a:srgbClr val="C5D4E8"/>
            </a:solidFill>
            <a:prstDash val="solid"/>
          </a:ln>
        </p:spPr>
      </p:sp>
      <p:sp>
        <p:nvSpPr>
          <p:cNvPr id="40" name="Text 38"/>
          <p:cNvSpPr/>
          <p:nvPr/>
        </p:nvSpPr>
        <p:spPr>
          <a:xfrm>
            <a:off x="6126480" y="2980944"/>
            <a:ext cx="1088136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24364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Medium</a:t>
            </a:r>
            <a:endParaRPr lang="en-US" sz="950" dirty="0"/>
          </a:p>
        </p:txBody>
      </p:sp>
      <p:sp>
        <p:nvSpPr>
          <p:cNvPr id="41" name="Shape 39"/>
          <p:cNvSpPr/>
          <p:nvPr/>
        </p:nvSpPr>
        <p:spPr>
          <a:xfrm>
            <a:off x="7287768" y="2852928"/>
            <a:ext cx="2926080" cy="676656"/>
          </a:xfrm>
          <a:prstGeom prst="rect">
            <a:avLst/>
          </a:prstGeom>
          <a:solidFill>
            <a:srgbClr val="EAF1FB"/>
          </a:solidFill>
          <a:ln w="9525">
            <a:solidFill>
              <a:srgbClr val="C5D4E8"/>
            </a:solidFill>
            <a:prstDash val="solid"/>
          </a:ln>
        </p:spPr>
      </p:sp>
      <p:sp>
        <p:nvSpPr>
          <p:cNvPr id="42" name="Text 40"/>
          <p:cNvSpPr/>
          <p:nvPr/>
        </p:nvSpPr>
        <p:spPr>
          <a:xfrm>
            <a:off x="7360920" y="2980944"/>
            <a:ext cx="2779776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80" dirty="0">
                <a:solidFill>
                  <a:srgbClr val="24364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Hard to compare output craft</a:t>
            </a:r>
            <a:endParaRPr lang="en-US" sz="880" dirty="0"/>
          </a:p>
        </p:txBody>
      </p:sp>
      <p:sp>
        <p:nvSpPr>
          <p:cNvPr id="43" name="Shape 41"/>
          <p:cNvSpPr/>
          <p:nvPr/>
        </p:nvSpPr>
        <p:spPr>
          <a:xfrm>
            <a:off x="658368" y="3529584"/>
            <a:ext cx="1965960" cy="676656"/>
          </a:xfrm>
          <a:prstGeom prst="rect">
            <a:avLst/>
          </a:prstGeom>
          <a:solidFill>
            <a:srgbClr val="DDF7FF"/>
          </a:solidFill>
          <a:ln w="9525">
            <a:solidFill>
              <a:srgbClr val="C5D4E8"/>
            </a:solidFill>
            <a:prstDash val="solid"/>
          </a:ln>
        </p:spPr>
      </p:sp>
      <p:sp>
        <p:nvSpPr>
          <p:cNvPr id="44" name="Text 42"/>
          <p:cNvSpPr/>
          <p:nvPr/>
        </p:nvSpPr>
        <p:spPr>
          <a:xfrm>
            <a:off x="731520" y="3657600"/>
            <a:ext cx="1819656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50" b="1" dirty="0">
                <a:solidFill>
                  <a:srgbClr val="24364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One-shot route</a:t>
            </a:r>
            <a:endParaRPr lang="en-US" sz="950" dirty="0"/>
          </a:p>
        </p:txBody>
      </p:sp>
      <p:sp>
        <p:nvSpPr>
          <p:cNvPr id="45" name="Shape 43"/>
          <p:cNvSpPr/>
          <p:nvPr/>
        </p:nvSpPr>
        <p:spPr>
          <a:xfrm>
            <a:off x="2624328" y="3529584"/>
            <a:ext cx="1188720" cy="676656"/>
          </a:xfrm>
          <a:prstGeom prst="rect">
            <a:avLst/>
          </a:prstGeom>
          <a:solidFill>
            <a:srgbClr val="DDF7FF"/>
          </a:solidFill>
          <a:ln w="9525">
            <a:solidFill>
              <a:srgbClr val="C5D4E8"/>
            </a:solidFill>
            <a:prstDash val="solid"/>
          </a:ln>
        </p:spPr>
      </p:sp>
      <p:sp>
        <p:nvSpPr>
          <p:cNvPr id="46" name="Text 44"/>
          <p:cNvSpPr/>
          <p:nvPr/>
        </p:nvSpPr>
        <p:spPr>
          <a:xfrm>
            <a:off x="2697480" y="3657600"/>
            <a:ext cx="1042416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24364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High</a:t>
            </a:r>
            <a:endParaRPr lang="en-US" sz="950" dirty="0"/>
          </a:p>
        </p:txBody>
      </p:sp>
      <p:sp>
        <p:nvSpPr>
          <p:cNvPr id="47" name="Shape 45"/>
          <p:cNvSpPr/>
          <p:nvPr/>
        </p:nvSpPr>
        <p:spPr>
          <a:xfrm>
            <a:off x="3813048" y="3529584"/>
            <a:ext cx="1143000" cy="676656"/>
          </a:xfrm>
          <a:prstGeom prst="rect">
            <a:avLst/>
          </a:prstGeom>
          <a:solidFill>
            <a:srgbClr val="DDF7FF"/>
          </a:solidFill>
          <a:ln w="9525">
            <a:solidFill>
              <a:srgbClr val="C5D4E8"/>
            </a:solidFill>
            <a:prstDash val="solid"/>
          </a:ln>
        </p:spPr>
      </p:sp>
      <p:sp>
        <p:nvSpPr>
          <p:cNvPr id="48" name="Text 46"/>
          <p:cNvSpPr/>
          <p:nvPr/>
        </p:nvSpPr>
        <p:spPr>
          <a:xfrm>
            <a:off x="3886200" y="3657600"/>
            <a:ext cx="996696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24364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High</a:t>
            </a:r>
            <a:endParaRPr lang="en-US" sz="950" dirty="0"/>
          </a:p>
        </p:txBody>
      </p:sp>
      <p:sp>
        <p:nvSpPr>
          <p:cNvPr id="49" name="Shape 47"/>
          <p:cNvSpPr/>
          <p:nvPr/>
        </p:nvSpPr>
        <p:spPr>
          <a:xfrm>
            <a:off x="4956048" y="3529584"/>
            <a:ext cx="1097280" cy="676656"/>
          </a:xfrm>
          <a:prstGeom prst="rect">
            <a:avLst/>
          </a:prstGeom>
          <a:solidFill>
            <a:srgbClr val="DDF7FF"/>
          </a:solidFill>
          <a:ln w="9525">
            <a:solidFill>
              <a:srgbClr val="C5D4E8"/>
            </a:solidFill>
            <a:prstDash val="solid"/>
          </a:ln>
        </p:spPr>
      </p:sp>
      <p:sp>
        <p:nvSpPr>
          <p:cNvPr id="50" name="Text 48"/>
          <p:cNvSpPr/>
          <p:nvPr/>
        </p:nvSpPr>
        <p:spPr>
          <a:xfrm>
            <a:off x="5029200" y="3657600"/>
            <a:ext cx="950976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24364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High</a:t>
            </a:r>
            <a:endParaRPr lang="en-US" sz="950" dirty="0"/>
          </a:p>
        </p:txBody>
      </p:sp>
      <p:sp>
        <p:nvSpPr>
          <p:cNvPr id="51" name="Shape 49"/>
          <p:cNvSpPr/>
          <p:nvPr/>
        </p:nvSpPr>
        <p:spPr>
          <a:xfrm>
            <a:off x="6053328" y="3529584"/>
            <a:ext cx="1234440" cy="676656"/>
          </a:xfrm>
          <a:prstGeom prst="rect">
            <a:avLst/>
          </a:prstGeom>
          <a:solidFill>
            <a:srgbClr val="DDF7FF"/>
          </a:solidFill>
          <a:ln w="9525">
            <a:solidFill>
              <a:srgbClr val="C5D4E8"/>
            </a:solidFill>
            <a:prstDash val="solid"/>
          </a:ln>
        </p:spPr>
      </p:sp>
      <p:sp>
        <p:nvSpPr>
          <p:cNvPr id="52" name="Text 50"/>
          <p:cNvSpPr/>
          <p:nvPr/>
        </p:nvSpPr>
        <p:spPr>
          <a:xfrm>
            <a:off x="6126480" y="3657600"/>
            <a:ext cx="1088136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24364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Medium</a:t>
            </a:r>
            <a:endParaRPr lang="en-US" sz="950" dirty="0"/>
          </a:p>
        </p:txBody>
      </p:sp>
      <p:sp>
        <p:nvSpPr>
          <p:cNvPr id="53" name="Shape 51"/>
          <p:cNvSpPr/>
          <p:nvPr/>
        </p:nvSpPr>
        <p:spPr>
          <a:xfrm>
            <a:off x="7287768" y="3529584"/>
            <a:ext cx="2926080" cy="676656"/>
          </a:xfrm>
          <a:prstGeom prst="rect">
            <a:avLst/>
          </a:prstGeom>
          <a:solidFill>
            <a:srgbClr val="DDF7FF"/>
          </a:solidFill>
          <a:ln w="9525">
            <a:solidFill>
              <a:srgbClr val="C5D4E8"/>
            </a:solidFill>
            <a:prstDash val="solid"/>
          </a:ln>
        </p:spPr>
      </p:sp>
      <p:sp>
        <p:nvSpPr>
          <p:cNvPr id="54" name="Text 52"/>
          <p:cNvSpPr/>
          <p:nvPr/>
        </p:nvSpPr>
        <p:spPr>
          <a:xfrm>
            <a:off x="7360920" y="3657600"/>
            <a:ext cx="2779776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80" dirty="0">
                <a:solidFill>
                  <a:srgbClr val="24364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Can hide route imbalance</a:t>
            </a:r>
            <a:endParaRPr lang="en-US" sz="880" dirty="0"/>
          </a:p>
        </p:txBody>
      </p:sp>
      <p:sp>
        <p:nvSpPr>
          <p:cNvPr id="55" name="Shape 53"/>
          <p:cNvSpPr/>
          <p:nvPr/>
        </p:nvSpPr>
        <p:spPr>
          <a:xfrm>
            <a:off x="658368" y="4206240"/>
            <a:ext cx="1965960" cy="676656"/>
          </a:xfrm>
          <a:prstGeom prst="rect">
            <a:avLst/>
          </a:prstGeom>
          <a:solidFill>
            <a:srgbClr val="EAF1FB"/>
          </a:solidFill>
          <a:ln w="9525">
            <a:solidFill>
              <a:srgbClr val="C5D4E8"/>
            </a:solidFill>
            <a:prstDash val="solid"/>
          </a:ln>
        </p:spPr>
      </p:sp>
      <p:sp>
        <p:nvSpPr>
          <p:cNvPr id="56" name="Text 54"/>
          <p:cNvSpPr/>
          <p:nvPr/>
        </p:nvSpPr>
        <p:spPr>
          <a:xfrm>
            <a:off x="731520" y="4334256"/>
            <a:ext cx="1819656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50" dirty="0">
                <a:solidFill>
                  <a:srgbClr val="24364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Tool-assisted production run</a:t>
            </a:r>
            <a:endParaRPr lang="en-US" sz="950" dirty="0"/>
          </a:p>
        </p:txBody>
      </p:sp>
      <p:sp>
        <p:nvSpPr>
          <p:cNvPr id="57" name="Shape 55"/>
          <p:cNvSpPr/>
          <p:nvPr/>
        </p:nvSpPr>
        <p:spPr>
          <a:xfrm>
            <a:off x="2624328" y="4206240"/>
            <a:ext cx="1188720" cy="676656"/>
          </a:xfrm>
          <a:prstGeom prst="rect">
            <a:avLst/>
          </a:prstGeom>
          <a:solidFill>
            <a:srgbClr val="EAF1FB"/>
          </a:solidFill>
          <a:ln w="9525">
            <a:solidFill>
              <a:srgbClr val="C5D4E8"/>
            </a:solidFill>
            <a:prstDash val="solid"/>
          </a:ln>
        </p:spPr>
      </p:sp>
      <p:sp>
        <p:nvSpPr>
          <p:cNvPr id="58" name="Text 56"/>
          <p:cNvSpPr/>
          <p:nvPr/>
        </p:nvSpPr>
        <p:spPr>
          <a:xfrm>
            <a:off x="2697480" y="4334256"/>
            <a:ext cx="1042416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24364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Very high</a:t>
            </a:r>
            <a:endParaRPr lang="en-US" sz="950" dirty="0"/>
          </a:p>
        </p:txBody>
      </p:sp>
      <p:sp>
        <p:nvSpPr>
          <p:cNvPr id="59" name="Shape 57"/>
          <p:cNvSpPr/>
          <p:nvPr/>
        </p:nvSpPr>
        <p:spPr>
          <a:xfrm>
            <a:off x="3813048" y="4206240"/>
            <a:ext cx="1143000" cy="676656"/>
          </a:xfrm>
          <a:prstGeom prst="rect">
            <a:avLst/>
          </a:prstGeom>
          <a:solidFill>
            <a:srgbClr val="EAF1FB"/>
          </a:solidFill>
          <a:ln w="9525">
            <a:solidFill>
              <a:srgbClr val="C5D4E8"/>
            </a:solidFill>
            <a:prstDash val="solid"/>
          </a:ln>
        </p:spPr>
      </p:sp>
      <p:sp>
        <p:nvSpPr>
          <p:cNvPr id="60" name="Text 58"/>
          <p:cNvSpPr/>
          <p:nvPr/>
        </p:nvSpPr>
        <p:spPr>
          <a:xfrm>
            <a:off x="3886200" y="4334256"/>
            <a:ext cx="996696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24364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Medium</a:t>
            </a:r>
            <a:endParaRPr lang="en-US" sz="950" dirty="0"/>
          </a:p>
        </p:txBody>
      </p:sp>
      <p:sp>
        <p:nvSpPr>
          <p:cNvPr id="61" name="Shape 59"/>
          <p:cNvSpPr/>
          <p:nvPr/>
        </p:nvSpPr>
        <p:spPr>
          <a:xfrm>
            <a:off x="4956048" y="4206240"/>
            <a:ext cx="1097280" cy="676656"/>
          </a:xfrm>
          <a:prstGeom prst="rect">
            <a:avLst/>
          </a:prstGeom>
          <a:solidFill>
            <a:srgbClr val="EAF1FB"/>
          </a:solidFill>
          <a:ln w="9525">
            <a:solidFill>
              <a:srgbClr val="C5D4E8"/>
            </a:solidFill>
            <a:prstDash val="solid"/>
          </a:ln>
        </p:spPr>
      </p:sp>
      <p:sp>
        <p:nvSpPr>
          <p:cNvPr id="62" name="Text 60"/>
          <p:cNvSpPr/>
          <p:nvPr/>
        </p:nvSpPr>
        <p:spPr>
          <a:xfrm>
            <a:off x="5029200" y="4334256"/>
            <a:ext cx="950976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24364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High</a:t>
            </a:r>
            <a:endParaRPr lang="en-US" sz="950" dirty="0"/>
          </a:p>
        </p:txBody>
      </p:sp>
      <p:sp>
        <p:nvSpPr>
          <p:cNvPr id="63" name="Shape 61"/>
          <p:cNvSpPr/>
          <p:nvPr/>
        </p:nvSpPr>
        <p:spPr>
          <a:xfrm>
            <a:off x="6053328" y="4206240"/>
            <a:ext cx="1234440" cy="676656"/>
          </a:xfrm>
          <a:prstGeom prst="rect">
            <a:avLst/>
          </a:prstGeom>
          <a:solidFill>
            <a:srgbClr val="EAF1FB"/>
          </a:solidFill>
          <a:ln w="9525">
            <a:solidFill>
              <a:srgbClr val="C5D4E8"/>
            </a:solidFill>
            <a:prstDash val="solid"/>
          </a:ln>
        </p:spPr>
      </p:sp>
      <p:sp>
        <p:nvSpPr>
          <p:cNvPr id="64" name="Text 62"/>
          <p:cNvSpPr/>
          <p:nvPr/>
        </p:nvSpPr>
        <p:spPr>
          <a:xfrm>
            <a:off x="6126480" y="4334256"/>
            <a:ext cx="1088136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24364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Low</a:t>
            </a:r>
            <a:endParaRPr lang="en-US" sz="950" dirty="0"/>
          </a:p>
        </p:txBody>
      </p:sp>
      <p:sp>
        <p:nvSpPr>
          <p:cNvPr id="65" name="Shape 63"/>
          <p:cNvSpPr/>
          <p:nvPr/>
        </p:nvSpPr>
        <p:spPr>
          <a:xfrm>
            <a:off x="7287768" y="4206240"/>
            <a:ext cx="2926080" cy="676656"/>
          </a:xfrm>
          <a:prstGeom prst="rect">
            <a:avLst/>
          </a:prstGeom>
          <a:solidFill>
            <a:srgbClr val="EAF1FB"/>
          </a:solidFill>
          <a:ln w="9525">
            <a:solidFill>
              <a:srgbClr val="C5D4E8"/>
            </a:solidFill>
            <a:prstDash val="solid"/>
          </a:ln>
        </p:spPr>
      </p:sp>
      <p:sp>
        <p:nvSpPr>
          <p:cNvPr id="66" name="Text 64"/>
          <p:cNvSpPr/>
          <p:nvPr/>
        </p:nvSpPr>
        <p:spPr>
          <a:xfrm>
            <a:off x="7360920" y="4334256"/>
            <a:ext cx="2779776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80" dirty="0">
                <a:solidFill>
                  <a:srgbClr val="24364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Human support can muddy attribution</a:t>
            </a:r>
            <a:endParaRPr lang="en-US" sz="880" dirty="0"/>
          </a:p>
        </p:txBody>
      </p:sp>
      <p:sp>
        <p:nvSpPr>
          <p:cNvPr id="67" name="Shape 65"/>
          <p:cNvSpPr/>
          <p:nvPr/>
        </p:nvSpPr>
        <p:spPr>
          <a:xfrm>
            <a:off x="713232" y="5102352"/>
            <a:ext cx="1143000" cy="292608"/>
          </a:xfrm>
          <a:prstGeom prst="roundRect">
            <a:avLst>
              <a:gd name="adj" fmla="val 25000"/>
            </a:avLst>
          </a:prstGeom>
          <a:solidFill>
            <a:srgbClr val="56E0FF"/>
          </a:solidFill>
          <a:ln w="12700">
            <a:solidFill>
              <a:srgbClr val="56E0FF"/>
            </a:solidFill>
            <a:prstDash val="solid"/>
          </a:ln>
        </p:spPr>
      </p:sp>
      <p:sp>
        <p:nvSpPr>
          <p:cNvPr id="68" name="Text 66"/>
          <p:cNvSpPr/>
          <p:nvPr/>
        </p:nvSpPr>
        <p:spPr>
          <a:xfrm>
            <a:off x="804672" y="5157216"/>
            <a:ext cx="96012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b="1" dirty="0">
                <a:solidFill>
                  <a:srgbClr val="0711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Best balance</a:t>
            </a:r>
            <a:endParaRPr lang="en-US" sz="850" dirty="0"/>
          </a:p>
        </p:txBody>
      </p:sp>
      <p:sp>
        <p:nvSpPr>
          <p:cNvPr id="69" name="Text 67"/>
          <p:cNvSpPr/>
          <p:nvPr/>
        </p:nvSpPr>
        <p:spPr>
          <a:xfrm>
            <a:off x="1975104" y="5148072"/>
            <a:ext cx="62636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7B8C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One-shot routes make failure states more legible without giving up polished, user-facing artefacts.</a:t>
            </a:r>
            <a:endParaRPr lang="en-US" sz="1050" dirty="0"/>
          </a:p>
        </p:txBody>
      </p:sp>
      <p:sp>
        <p:nvSpPr>
          <p:cNvPr id="70" name="Shape 68"/>
          <p:cNvSpPr/>
          <p:nvPr/>
        </p:nvSpPr>
        <p:spPr>
          <a:xfrm>
            <a:off x="457200" y="6400800"/>
            <a:ext cx="11247120" cy="0"/>
          </a:xfrm>
          <a:prstGeom prst="line">
            <a:avLst/>
          </a:prstGeom>
          <a:noFill/>
          <a:ln w="9525">
            <a:solidFill>
              <a:srgbClr val="C5D4E8"/>
            </a:solidFill>
            <a:prstDash val="solid"/>
          </a:ln>
        </p:spPr>
      </p:sp>
      <p:sp>
        <p:nvSpPr>
          <p:cNvPr id="71" name="Text 69"/>
          <p:cNvSpPr/>
          <p:nvPr/>
        </p:nvSpPr>
        <p:spPr>
          <a:xfrm>
            <a:off x="502920" y="6428232"/>
            <a:ext cx="603504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7B8C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Illustrative benchmark sample for https://crest-alpha-origin.pages.dev</a:t>
            </a:r>
            <a:endParaRPr lang="en-US" sz="850" dirty="0"/>
          </a:p>
        </p:txBody>
      </p:sp>
      <p:sp>
        <p:nvSpPr>
          <p:cNvPr id="72" name="Text 70"/>
          <p:cNvSpPr/>
          <p:nvPr/>
        </p:nvSpPr>
        <p:spPr>
          <a:xfrm>
            <a:off x="9235440" y="6428232"/>
            <a:ext cx="24688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50" dirty="0">
                <a:solidFill>
                  <a:srgbClr val="7B8C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Crest Alpha Origin</a:t>
            </a:r>
            <a:endParaRPr lang="en-US" sz="85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5F8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8FC"/>
          </a:solidFill>
          <a:ln w="12700">
            <a:solidFill>
              <a:srgbClr val="F5F8FC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237744"/>
          </a:xfrm>
          <a:prstGeom prst="rect">
            <a:avLst/>
          </a:prstGeom>
          <a:solidFill>
            <a:srgbClr val="16345F"/>
          </a:solidFill>
          <a:ln w="12700">
            <a:solidFill>
              <a:srgbClr val="16345F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66928" y="384048"/>
            <a:ext cx="237744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56E0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TREND ANALYSIS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566928" y="621792"/>
            <a:ext cx="81381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24364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Catalog design is lifting the quality of observable output</a:t>
            </a:r>
            <a:endParaRPr lang="en-US" sz="2400" dirty="0"/>
          </a:p>
        </p:txBody>
      </p:sp>
      <p:sp>
        <p:nvSpPr>
          <p:cNvPr id="6" name="Text 4"/>
          <p:cNvSpPr/>
          <p:nvPr/>
        </p:nvSpPr>
        <p:spPr>
          <a:xfrm>
            <a:off x="566928" y="1078992"/>
            <a:ext cx="85953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B8C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 routes become more delivery-specific, polish and completeness catch up to adherence.</a:t>
            </a:r>
            <a:endParaRPr lang="en-US" sz="1100" dirty="0"/>
          </a:p>
        </p:txBody>
      </p:sp>
      <p:graphicFrame>
        <p:nvGraphicFramePr>
          <p:cNvPr id="7" name="Chart 0" descr=""/>
          <p:cNvGraphicFramePr/>
          <p:nvPr/>
        </p:nvGraphicFramePr>
        <p:xfrm>
          <a:off x="731520" y="1719072"/>
          <a:ext cx="7086600" cy="416052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8" name="Shape 5"/>
          <p:cNvSpPr/>
          <p:nvPr/>
        </p:nvSpPr>
        <p:spPr>
          <a:xfrm>
            <a:off x="8156448" y="1828800"/>
            <a:ext cx="3246120" cy="1234440"/>
          </a:xfrm>
          <a:prstGeom prst="roundRect">
            <a:avLst>
              <a:gd name="adj" fmla="val 9630"/>
            </a:avLst>
          </a:prstGeom>
          <a:solidFill>
            <a:srgbClr val="FFFFFF"/>
          </a:solidFill>
          <a:ln w="12700">
            <a:solidFill>
              <a:srgbClr val="C5D4E8"/>
            </a:solidFill>
            <a:prstDash val="solid"/>
          </a:ln>
        </p:spPr>
      </p:sp>
      <p:sp>
        <p:nvSpPr>
          <p:cNvPr id="9" name="Shape 6"/>
          <p:cNvSpPr/>
          <p:nvPr/>
        </p:nvSpPr>
        <p:spPr>
          <a:xfrm>
            <a:off x="8156448" y="1828800"/>
            <a:ext cx="3246120" cy="73152"/>
          </a:xfrm>
          <a:prstGeom prst="rect">
            <a:avLst/>
          </a:prstGeom>
          <a:solidFill>
            <a:srgbClr val="56E0FF"/>
          </a:solidFill>
          <a:ln w="12700">
            <a:solidFill>
              <a:srgbClr val="56E0FF"/>
            </a:solidFill>
            <a:prstDash val="solid"/>
          </a:ln>
        </p:spPr>
      </p:sp>
      <p:sp>
        <p:nvSpPr>
          <p:cNvPr id="10" name="Text 7"/>
          <p:cNvSpPr/>
          <p:nvPr/>
        </p:nvSpPr>
        <p:spPr>
          <a:xfrm>
            <a:off x="8302752" y="1993392"/>
            <a:ext cx="2953512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4364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Prompt adherence leads first</a:t>
            </a:r>
            <a:endParaRPr lang="en-US" sz="1400" dirty="0"/>
          </a:p>
        </p:txBody>
      </p:sp>
      <p:sp>
        <p:nvSpPr>
          <p:cNvPr id="11" name="Text 8"/>
          <p:cNvSpPr/>
          <p:nvPr/>
        </p:nvSpPr>
        <p:spPr>
          <a:xfrm>
            <a:off x="8302752" y="2340864"/>
            <a:ext cx="2953512" cy="57607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7B8C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Models usually learn the prompt pattern before they learn to finish the work elegantly.</a:t>
            </a:r>
            <a:endParaRPr lang="en-US" sz="1050" dirty="0"/>
          </a:p>
        </p:txBody>
      </p:sp>
      <p:sp>
        <p:nvSpPr>
          <p:cNvPr id="12" name="Shape 9"/>
          <p:cNvSpPr/>
          <p:nvPr/>
        </p:nvSpPr>
        <p:spPr>
          <a:xfrm>
            <a:off x="8156448" y="3246120"/>
            <a:ext cx="3246120" cy="1234440"/>
          </a:xfrm>
          <a:prstGeom prst="roundRect">
            <a:avLst>
              <a:gd name="adj" fmla="val 9630"/>
            </a:avLst>
          </a:prstGeom>
          <a:solidFill>
            <a:srgbClr val="FFFFFF"/>
          </a:solidFill>
          <a:ln w="12700">
            <a:solidFill>
              <a:srgbClr val="C5D4E8"/>
            </a:solidFill>
            <a:prstDash val="solid"/>
          </a:ln>
        </p:spPr>
      </p:sp>
      <p:sp>
        <p:nvSpPr>
          <p:cNvPr id="13" name="Shape 10"/>
          <p:cNvSpPr/>
          <p:nvPr/>
        </p:nvSpPr>
        <p:spPr>
          <a:xfrm>
            <a:off x="8156448" y="3246120"/>
            <a:ext cx="3246120" cy="73152"/>
          </a:xfrm>
          <a:prstGeom prst="rect">
            <a:avLst/>
          </a:prstGeom>
          <a:solidFill>
            <a:srgbClr val="F5B84B"/>
          </a:solidFill>
          <a:ln w="12700">
            <a:solidFill>
              <a:srgbClr val="F5B84B"/>
            </a:solidFill>
            <a:prstDash val="solid"/>
          </a:ln>
        </p:spPr>
      </p:sp>
      <p:sp>
        <p:nvSpPr>
          <p:cNvPr id="14" name="Text 11"/>
          <p:cNvSpPr/>
          <p:nvPr/>
        </p:nvSpPr>
        <p:spPr>
          <a:xfrm>
            <a:off x="8302752" y="3410712"/>
            <a:ext cx="2953512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4364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Polish is catching up</a:t>
            </a:r>
            <a:endParaRPr lang="en-US" sz="1400" dirty="0"/>
          </a:p>
        </p:txBody>
      </p:sp>
      <p:sp>
        <p:nvSpPr>
          <p:cNvPr id="15" name="Text 12"/>
          <p:cNvSpPr/>
          <p:nvPr/>
        </p:nvSpPr>
        <p:spPr>
          <a:xfrm>
            <a:off x="8302752" y="3758184"/>
            <a:ext cx="2953512" cy="57607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7B8C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Delivery-specific routes reward hierarchy, pacing, and packaging instead of raw token fluency alone.</a:t>
            </a:r>
            <a:endParaRPr lang="en-US" sz="1050" dirty="0"/>
          </a:p>
        </p:txBody>
      </p:sp>
      <p:sp>
        <p:nvSpPr>
          <p:cNvPr id="16" name="Shape 13"/>
          <p:cNvSpPr/>
          <p:nvPr/>
        </p:nvSpPr>
        <p:spPr>
          <a:xfrm>
            <a:off x="8156448" y="4663440"/>
            <a:ext cx="3246120" cy="822960"/>
          </a:xfrm>
          <a:prstGeom prst="roundRect">
            <a:avLst>
              <a:gd name="adj" fmla="val 14444"/>
            </a:avLst>
          </a:prstGeom>
          <a:solidFill>
            <a:srgbClr val="FFFFFF"/>
          </a:solidFill>
          <a:ln w="12700">
            <a:solidFill>
              <a:srgbClr val="C5D4E8"/>
            </a:solidFill>
            <a:prstDash val="solid"/>
          </a:ln>
        </p:spPr>
      </p:sp>
      <p:sp>
        <p:nvSpPr>
          <p:cNvPr id="17" name="Shape 14"/>
          <p:cNvSpPr/>
          <p:nvPr/>
        </p:nvSpPr>
        <p:spPr>
          <a:xfrm>
            <a:off x="8156448" y="4663440"/>
            <a:ext cx="3246120" cy="73152"/>
          </a:xfrm>
          <a:prstGeom prst="rect">
            <a:avLst/>
          </a:prstGeom>
          <a:solidFill>
            <a:srgbClr val="52C7A5"/>
          </a:solidFill>
          <a:ln w="12700">
            <a:solidFill>
              <a:srgbClr val="52C7A5"/>
            </a:solidFill>
            <a:prstDash val="solid"/>
          </a:ln>
        </p:spPr>
      </p:sp>
      <p:sp>
        <p:nvSpPr>
          <p:cNvPr id="18" name="Text 15"/>
          <p:cNvSpPr/>
          <p:nvPr/>
        </p:nvSpPr>
        <p:spPr>
          <a:xfrm>
            <a:off x="8302752" y="4828032"/>
            <a:ext cx="2953512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4364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Benchmark design is doing the lifting</a:t>
            </a:r>
            <a:endParaRPr lang="en-US" sz="1400" dirty="0"/>
          </a:p>
        </p:txBody>
      </p:sp>
      <p:sp>
        <p:nvSpPr>
          <p:cNvPr id="19" name="Text 16"/>
          <p:cNvSpPr/>
          <p:nvPr/>
        </p:nvSpPr>
        <p:spPr>
          <a:xfrm>
            <a:off x="8302752" y="5175504"/>
            <a:ext cx="2953512" cy="16459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7B8C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Better routes create better observable behaviour.</a:t>
            </a:r>
            <a:endParaRPr lang="en-US" sz="1050" dirty="0"/>
          </a:p>
        </p:txBody>
      </p:sp>
      <p:sp>
        <p:nvSpPr>
          <p:cNvPr id="20" name="Shape 17"/>
          <p:cNvSpPr/>
          <p:nvPr/>
        </p:nvSpPr>
        <p:spPr>
          <a:xfrm>
            <a:off x="457200" y="6400800"/>
            <a:ext cx="11247120" cy="0"/>
          </a:xfrm>
          <a:prstGeom prst="line">
            <a:avLst/>
          </a:prstGeom>
          <a:noFill/>
          <a:ln w="9525">
            <a:solidFill>
              <a:srgbClr val="C5D4E8"/>
            </a:solidFill>
            <a:prstDash val="solid"/>
          </a:ln>
        </p:spPr>
      </p:sp>
      <p:sp>
        <p:nvSpPr>
          <p:cNvPr id="21" name="Text 18"/>
          <p:cNvSpPr/>
          <p:nvPr/>
        </p:nvSpPr>
        <p:spPr>
          <a:xfrm>
            <a:off x="502920" y="6428232"/>
            <a:ext cx="603504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7B8C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Illustrative benchmark sample for https://crest-alpha-origin.pages.dev</a:t>
            </a:r>
            <a:endParaRPr lang="en-US" sz="850" dirty="0"/>
          </a:p>
        </p:txBody>
      </p:sp>
      <p:sp>
        <p:nvSpPr>
          <p:cNvPr id="22" name="Text 19"/>
          <p:cNvSpPr/>
          <p:nvPr/>
        </p:nvSpPr>
        <p:spPr>
          <a:xfrm>
            <a:off x="9235440" y="6428232"/>
            <a:ext cx="24688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50" dirty="0">
                <a:solidFill>
                  <a:srgbClr val="7B8C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Crest Alpha Origin</a:t>
            </a:r>
            <a:endParaRPr lang="en-US" sz="8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rial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15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</vt:vector>
  </TitlesOfParts>
  <Company>Crest Alpha Origin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Benchmarking the Builders</dc:title>
  <dc:subject>AI benchmark catalog design and what one-shot routes reveal about model capability</dc:subject>
  <dc:creator>OpenAI Codex</dc:creator>
  <cp:lastModifiedBy>OpenAI Codex</cp:lastModifiedBy>
  <cp:revision>1</cp:revision>
  <dcterms:created xsi:type="dcterms:W3CDTF">2026-04-23T06:55:12Z</dcterms:created>
  <dcterms:modified xsi:type="dcterms:W3CDTF">2026-04-23T06:55:12Z</dcterms:modified>
</cp:coreProperties>
</file>